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3" r:id="rId2"/>
  </p:sldMasterIdLst>
  <p:notesMasterIdLst>
    <p:notesMasterId r:id="rId50"/>
  </p:notesMasterIdLst>
  <p:handoutMasterIdLst>
    <p:handoutMasterId r:id="rId51"/>
  </p:handoutMasterIdLst>
  <p:sldIdLst>
    <p:sldId id="266" r:id="rId3"/>
    <p:sldId id="513" r:id="rId4"/>
    <p:sldId id="515" r:id="rId5"/>
    <p:sldId id="516" r:id="rId6"/>
    <p:sldId id="517" r:id="rId7"/>
    <p:sldId id="518" r:id="rId8"/>
    <p:sldId id="523" r:id="rId9"/>
    <p:sldId id="436" r:id="rId10"/>
    <p:sldId id="440" r:id="rId11"/>
    <p:sldId id="544" r:id="rId12"/>
    <p:sldId id="441" r:id="rId13"/>
    <p:sldId id="505" r:id="rId14"/>
    <p:sldId id="502" r:id="rId15"/>
    <p:sldId id="504" r:id="rId16"/>
    <p:sldId id="524" r:id="rId17"/>
    <p:sldId id="478" r:id="rId18"/>
    <p:sldId id="508" r:id="rId19"/>
    <p:sldId id="486" r:id="rId20"/>
    <p:sldId id="485" r:id="rId21"/>
    <p:sldId id="488" r:id="rId22"/>
    <p:sldId id="542" r:id="rId23"/>
    <p:sldId id="489" r:id="rId24"/>
    <p:sldId id="543" r:id="rId25"/>
    <p:sldId id="444" r:id="rId26"/>
    <p:sldId id="525" r:id="rId27"/>
    <p:sldId id="545" r:id="rId28"/>
    <p:sldId id="526" r:id="rId29"/>
    <p:sldId id="527" r:id="rId30"/>
    <p:sldId id="528" r:id="rId31"/>
    <p:sldId id="529" r:id="rId32"/>
    <p:sldId id="530" r:id="rId33"/>
    <p:sldId id="531" r:id="rId34"/>
    <p:sldId id="532" r:id="rId35"/>
    <p:sldId id="533" r:id="rId36"/>
    <p:sldId id="534" r:id="rId37"/>
    <p:sldId id="535" r:id="rId38"/>
    <p:sldId id="536" r:id="rId39"/>
    <p:sldId id="537" r:id="rId40"/>
    <p:sldId id="538" r:id="rId41"/>
    <p:sldId id="539" r:id="rId42"/>
    <p:sldId id="257" r:id="rId43"/>
    <p:sldId id="541" r:id="rId44"/>
    <p:sldId id="509" r:id="rId45"/>
    <p:sldId id="519" r:id="rId46"/>
    <p:sldId id="520" r:id="rId47"/>
    <p:sldId id="521" r:id="rId48"/>
    <p:sldId id="522" r:id="rId4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FDD"/>
    <a:srgbClr val="37BBB8"/>
    <a:srgbClr val="8B0066"/>
    <a:srgbClr val="760053"/>
    <a:srgbClr val="B10020"/>
    <a:srgbClr val="C1002B"/>
    <a:srgbClr val="C1007F"/>
    <a:srgbClr val="009AC7"/>
    <a:srgbClr val="00467F"/>
    <a:srgbClr val="0434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29" autoAdjust="0"/>
    <p:restoredTop sz="96357" autoAdjust="0"/>
  </p:normalViewPr>
  <p:slideViewPr>
    <p:cSldViewPr snapToGrid="0" snapToObjects="1">
      <p:cViewPr varScale="1">
        <p:scale>
          <a:sx n="114" d="100"/>
          <a:sy n="114" d="100"/>
        </p:scale>
        <p:origin x="342" y="102"/>
      </p:cViewPr>
      <p:guideLst>
        <p:guide pos="3840"/>
        <p:guide orient="horz" pos="2160"/>
      </p:guideLst>
    </p:cSldViewPr>
  </p:slideViewPr>
  <p:notesTextViewPr>
    <p:cViewPr>
      <p:scale>
        <a:sx n="3" d="2"/>
        <a:sy n="3" d="2"/>
      </p:scale>
      <p:origin x="0" y="0"/>
    </p:cViewPr>
  </p:notesTextViewPr>
  <p:sorterViewPr>
    <p:cViewPr>
      <p:scale>
        <a:sx n="100" d="100"/>
        <a:sy n="100" d="100"/>
      </p:scale>
      <p:origin x="0" y="-4140"/>
    </p:cViewPr>
  </p:sorterViewPr>
  <p:notesViewPr>
    <p:cSldViewPr snapToGrid="0" snapToObjects="1"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D42174E-94A8-894B-B55B-E3D1B123F7BC}" type="datetimeFigureOut">
              <a:rPr lang="en-US" smtClean="0"/>
              <a:t>5/14/2021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FC2B82-52D7-564A-9414-F61912D3DADE}" type="datetimeFigureOut">
              <a:rPr lang="en-US" smtClean="0"/>
              <a:t>5/14/2021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760053"/>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905939" y="1441451"/>
            <a:ext cx="10703979" cy="836561"/>
          </a:xfrm>
          <a:prstGeom prst="rect">
            <a:avLst/>
          </a:prstGeom>
        </p:spPr>
        <p:txBody>
          <a:bodyPr vert="horz"/>
          <a:lstStyle>
            <a:lvl1pPr algn="l">
              <a:defRPr sz="4000" b="1" i="0">
                <a:solidFill>
                  <a:srgbClr val="FFFFFF"/>
                </a:solidFill>
                <a:latin typeface="Verdana"/>
                <a:cs typeface="Verdana"/>
              </a:defRPr>
            </a:lvl1pPr>
          </a:lstStyle>
          <a:p>
            <a:r>
              <a:rPr lang="en-AU" dirty="0"/>
              <a:t>Headline (Verdana Bold)</a:t>
            </a:r>
            <a:endParaRPr lang="en-US" dirty="0"/>
          </a:p>
        </p:txBody>
      </p:sp>
      <p:sp>
        <p:nvSpPr>
          <p:cNvPr id="25" name="Text Placeholder 24"/>
          <p:cNvSpPr>
            <a:spLocks noGrp="1"/>
          </p:cNvSpPr>
          <p:nvPr>
            <p:ph type="body" sz="quarter" idx="10" hasCustomPrompt="1"/>
          </p:nvPr>
        </p:nvSpPr>
        <p:spPr>
          <a:xfrm>
            <a:off x="903818" y="2278012"/>
            <a:ext cx="10703983" cy="1056603"/>
          </a:xfrm>
          <a:prstGeom prst="rect">
            <a:avLst/>
          </a:prstGeom>
        </p:spPr>
        <p:txBody>
          <a:bodyPr vert="horz"/>
          <a:lstStyle>
            <a:lvl1pPr marL="0" indent="0">
              <a:buFontTx/>
              <a:buNone/>
              <a:defRPr sz="2400">
                <a:solidFill>
                  <a:schemeClr val="bg1"/>
                </a:solidFill>
                <a:latin typeface="Verdana"/>
              </a:defRPr>
            </a:lvl1pPr>
          </a:lstStyle>
          <a:p>
            <a:pPr lvl="0"/>
            <a:r>
              <a:rPr lang="en-AU" dirty="0"/>
              <a:t>Subheading (Verdana Regular)</a:t>
            </a:r>
          </a:p>
        </p:txBody>
      </p:sp>
      <p:sp>
        <p:nvSpPr>
          <p:cNvPr id="2" name="Date Placeholder 1"/>
          <p:cNvSpPr>
            <a:spLocks noGrp="1"/>
          </p:cNvSpPr>
          <p:nvPr>
            <p:ph type="dt" sz="half" idx="11"/>
          </p:nvPr>
        </p:nvSpPr>
        <p:spPr>
          <a:xfrm>
            <a:off x="7045835" y="360363"/>
            <a:ext cx="4564083" cy="441802"/>
          </a:xfrm>
        </p:spPr>
        <p:txBody>
          <a:bodyPr/>
          <a:lstStyle>
            <a:lvl1pPr algn="r">
              <a:defRPr sz="1400" b="0" i="0">
                <a:solidFill>
                  <a:schemeClr val="bg1"/>
                </a:solidFill>
                <a:latin typeface="Verdana"/>
                <a:cs typeface="Verdana"/>
              </a:defRPr>
            </a:lvl1pPr>
          </a:lstStyle>
          <a:p>
            <a:endParaRPr lang="en-US" dirty="0"/>
          </a:p>
        </p:txBody>
      </p:sp>
      <p:sp>
        <p:nvSpPr>
          <p:cNvPr id="3" name="TextBox 2"/>
          <p:cNvSpPr txBox="1"/>
          <p:nvPr userDrawn="1"/>
        </p:nvSpPr>
        <p:spPr>
          <a:xfrm>
            <a:off x="1411148" y="173194"/>
            <a:ext cx="184731" cy="646331"/>
          </a:xfrm>
          <a:prstGeom prst="rect">
            <a:avLst/>
          </a:prstGeom>
        </p:spPr>
        <p:txBody>
          <a:bodyPr vert="horz" wrap="none" rtlCol="0">
            <a:spAutoFit/>
          </a:bodyPr>
          <a:lstStyle/>
          <a:p>
            <a:endParaRPr lang="en-US" sz="36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07" y="5475386"/>
            <a:ext cx="5430991" cy="783551"/>
          </a:xfrm>
          <a:prstGeom prst="rect">
            <a:avLst/>
          </a:prstGeom>
        </p:spPr>
      </p:pic>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8B0066"/>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903818" y="2281237"/>
            <a:ext cx="10703983" cy="3179763"/>
          </a:xfrm>
          <a:prstGeom prst="rect">
            <a:avLst/>
          </a:prstGeom>
        </p:spPr>
        <p:txBody>
          <a:bodyPr vert="horz" anchor="b"/>
          <a:lstStyle>
            <a:lvl1pPr marL="0" indent="0">
              <a:buFontTx/>
              <a:buNone/>
              <a:defRPr sz="1800">
                <a:solidFill>
                  <a:schemeClr val="bg1"/>
                </a:solidFill>
                <a:latin typeface="Verdana"/>
              </a:defRPr>
            </a:lvl1pPr>
          </a:lstStyle>
          <a:p>
            <a:pPr lvl="0"/>
            <a:r>
              <a:rPr lang="en-AU" dirty="0"/>
              <a:t>Thank you</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5809" y="450926"/>
            <a:ext cx="5418660" cy="781772"/>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03821" y="2958265"/>
            <a:ext cx="58272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6" name="Slide Number Placeholder 1">
            <a:extLst>
              <a:ext uri="{FF2B5EF4-FFF2-40B4-BE49-F238E27FC236}">
                <a16:creationId xmlns:a16="http://schemas.microsoft.com/office/drawing/2014/main" id="{33BDEC9F-FFD7-4A69-A861-8F255835C96D}"/>
              </a:ext>
            </a:extLst>
          </p:cNvPr>
          <p:cNvSpPr>
            <a:spLocks noGrp="1"/>
          </p:cNvSpPr>
          <p:nvPr>
            <p:ph type="sldNum" sz="quarter" idx="11"/>
          </p:nvPr>
        </p:nvSpPr>
        <p:spPr>
          <a:xfrm>
            <a:off x="10740525" y="6319902"/>
            <a:ext cx="856973" cy="253425"/>
          </a:xfrm>
        </p:spPr>
        <p:txBody>
          <a:bodyPr/>
          <a:lstStyle>
            <a:lvl1pPr algn="r">
              <a:defRPr sz="1400" b="1">
                <a:solidFill>
                  <a:schemeClr val="tx1"/>
                </a:solidFill>
              </a:defRPr>
            </a:lvl1p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137650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165B-292C-4A88-993B-296DFD0548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F0CD51-8C0D-45FB-8A00-106CED0BB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C6DDDA-D51E-40BA-BBD4-2D1B9F9D2EA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C87EFE-4C3A-4D5F-A6AC-150AF2DBD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97DE5-AC68-4483-9F66-46CAC53905BA}"/>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3330817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E06B-2271-49B8-88EA-C2D5BA95A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CA408-92A7-475E-8CCF-C76D50B761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20607-75FD-4A60-862C-9C9012DA3F1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A19294-61D6-41AB-AEAC-B2BFBE92C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D71DB-B428-4741-B736-29B88C1EC82E}"/>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4032591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D93E-3585-48A6-84B2-F1926B833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C4B0D5-DA6D-429B-A475-C40F53C81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B7685A-D029-4FCF-8D11-D94B377DAAF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EB234F-D665-4161-94F0-93DFCA0C0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03375-E347-4F52-87D3-7BD7B6E17A16}"/>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3731298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9193-CCBE-40CF-A0F6-C95EB1532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3BBFC-D42A-4B4C-9D6E-58679C06CF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EFE9A2-5905-40D3-880A-EC6B7756B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88D0D-C739-453F-848B-4A78297DD34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E0C2903-B04D-4A2C-AD12-A742E185C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09CD4D-E80F-4518-A72D-19F1018F36B4}"/>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131027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BA1-2CDB-4BC8-BC00-7A6FE0BCB7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9B9E80-D3B7-4785-9A00-183F537FDE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666A98-3B38-4E9D-A930-BF9D16B8B0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68CCAD-1A8A-467D-8F84-2C0BAF13C1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5A8B6-DC9F-4DD1-9928-8FB80BE133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DD2D9-0F61-48DF-B655-D17E88BD486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5590119-D0AB-4F47-8F82-05C479A915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8EA220-D16A-40FE-BEEF-0055E38C1C5E}"/>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213032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68192-DF7E-46D8-B72E-8644975EFE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A16F0-D313-4CF9-A749-636F61A44C4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EBF4238-F418-4D28-ABCE-37BA9694D8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36955E-B06F-4317-9402-185293604C87}"/>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2604881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85C1D-B8F9-48AB-A831-0C8C9E7D17F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C7E5510-D2CD-4574-9F26-9C7D8C06E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DBAEB-CC1D-46D4-BA63-3A625C2F24A7}"/>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651392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350C-C177-42EC-97DE-1EE2A8BF8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114D3-0EE1-4A2E-AF3C-D37A2ECAE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5C595-0F20-4293-A741-C048FF2D5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31128-D456-4639-A964-5D32874D72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9565116-72B8-4C64-B281-D7D8E757A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5020B-BFF9-40E3-879F-75E54C7D0373}"/>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236140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03821" y="2958265"/>
            <a:ext cx="58272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9" name="Title 8"/>
          <p:cNvSpPr>
            <a:spLocks noGrp="1"/>
          </p:cNvSpPr>
          <p:nvPr>
            <p:ph type="title" hasCustomPrompt="1"/>
          </p:nvPr>
        </p:nvSpPr>
        <p:spPr>
          <a:xfrm>
            <a:off x="903821" y="1777051"/>
            <a:ext cx="10703980" cy="717593"/>
          </a:xfrm>
          <a:prstGeom prst="rect">
            <a:avLst/>
          </a:prstGeom>
        </p:spPr>
        <p:txBody>
          <a:bodyPr vert="horz"/>
          <a:lstStyle>
            <a:lvl1pPr algn="l">
              <a:defRPr sz="4400" b="1" i="0">
                <a:solidFill>
                  <a:srgbClr val="009AC7"/>
                </a:solidFill>
                <a:latin typeface="Verdana"/>
                <a:cs typeface="Verdana"/>
              </a:defRPr>
            </a:lvl1pPr>
          </a:lstStyle>
          <a:p>
            <a:r>
              <a:rPr lang="en-AU" sz="3600" dirty="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90272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8EB0-06E1-47D9-AE53-E7ACDD2B5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7610FC-92E3-4E71-BF08-C751ED50D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AF310D-70F0-4DFE-BC23-88EA4EA8E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630AB-ECC9-4261-840A-75F91AAF94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FCA4552-356A-489F-87BB-02E605639E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BD30D-8F2C-4EBF-ACA9-22A6DC4DB5DD}"/>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1793448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5B45-7B22-44E2-BFB6-70B5788F32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9D3BC2-E71A-4237-93D2-36C7BFDE1A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EB80F-6130-423F-984F-24BA245620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573AD6-3BCC-423F-8205-263A2040B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F52A1-CFAC-46B8-BB36-875EA993254F}"/>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177545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FFCC9-F0E6-458D-A800-EA1C3347E3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42F2A-6BEE-4810-9A04-ED1F695F4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C2A92-6943-45C0-8E1D-44EDF3BAD9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BB03B56-999B-44BE-8394-199AB8CA0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603DC-F0F4-4BC7-A2E3-C1E4F224B41C}"/>
              </a:ext>
            </a:extLst>
          </p:cNvPr>
          <p:cNvSpPr>
            <a:spLocks noGrp="1"/>
          </p:cNvSpPr>
          <p:nvPr>
            <p:ph type="sldNum" sz="quarter" idx="12"/>
          </p:nvPr>
        </p:nvSpPr>
        <p:spPr/>
        <p:txBody>
          <a:bodyPr/>
          <a:lstStyle/>
          <a:p>
            <a:fld id="{462B2924-A41C-42E0-8AF2-A34A7D3E7063}" type="slidenum">
              <a:rPr lang="en-US" smtClean="0"/>
              <a:t>‹#›</a:t>
            </a:fld>
            <a:endParaRPr lang="en-US"/>
          </a:p>
        </p:txBody>
      </p:sp>
    </p:spTree>
    <p:extLst>
      <p:ext uri="{BB962C8B-B14F-4D97-AF65-F5344CB8AC3E}">
        <p14:creationId xmlns:p14="http://schemas.microsoft.com/office/powerpoint/2010/main" val="9473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903821" y="2958265"/>
            <a:ext cx="58272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903821" y="1245263"/>
            <a:ext cx="58272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7585633" y="1245262"/>
            <a:ext cx="4128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6034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A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903821" y="2958265"/>
            <a:ext cx="58272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903821" y="1245263"/>
            <a:ext cx="58272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7585633" y="2958266"/>
            <a:ext cx="4128000" cy="389973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7585634" y="1245262"/>
            <a:ext cx="1919997"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9793636" y="1245262"/>
            <a:ext cx="1919997"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87851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903821" y="2958265"/>
            <a:ext cx="58272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903821" y="1245263"/>
            <a:ext cx="58272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7585633" y="1245263"/>
            <a:ext cx="4128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7585634" y="4192788"/>
            <a:ext cx="1919997"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9793636" y="4192788"/>
            <a:ext cx="1919997"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740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A Multiple pictures">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895350" y="1245263"/>
            <a:ext cx="5839884"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895348" y="4192788"/>
            <a:ext cx="2736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3999233" y="4192788"/>
            <a:ext cx="2736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1" name="Picture Placeholder 8"/>
          <p:cNvSpPr>
            <a:spLocks noGrp="1"/>
          </p:cNvSpPr>
          <p:nvPr>
            <p:ph type="pic" sz="quarter" idx="11"/>
          </p:nvPr>
        </p:nvSpPr>
        <p:spPr>
          <a:xfrm>
            <a:off x="7689351" y="1245262"/>
            <a:ext cx="4128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52480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B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689351" y="1245263"/>
            <a:ext cx="4128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7689351" y="4192788"/>
            <a:ext cx="1919997"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9897354" y="4192788"/>
            <a:ext cx="1919997"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8" name="Picture Placeholder 8"/>
          <p:cNvSpPr>
            <a:spLocks noGrp="1"/>
          </p:cNvSpPr>
          <p:nvPr>
            <p:ph type="pic" sz="quarter" idx="14"/>
          </p:nvPr>
        </p:nvSpPr>
        <p:spPr>
          <a:xfrm>
            <a:off x="895350" y="1245263"/>
            <a:ext cx="5839884"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895348" y="4192788"/>
            <a:ext cx="2736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3999233" y="4192788"/>
            <a:ext cx="2736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25335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
        <p:nvSpPr>
          <p:cNvPr id="9" name="Picture Placeholder 8"/>
          <p:cNvSpPr>
            <a:spLocks noGrp="1"/>
          </p:cNvSpPr>
          <p:nvPr>
            <p:ph type="pic" sz="quarter" idx="11"/>
          </p:nvPr>
        </p:nvSpPr>
        <p:spPr>
          <a:xfrm>
            <a:off x="880534" y="1245262"/>
            <a:ext cx="10936817"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56505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880534" y="1245262"/>
            <a:ext cx="10833100" cy="4215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9458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0534" y="6383338"/>
            <a:ext cx="856973" cy="474662"/>
          </a:xfrm>
          <a:prstGeom prst="rect">
            <a:avLst/>
          </a:prstGeom>
        </p:spPr>
        <p:txBody>
          <a:bodyPr vert="horz" lIns="91440" tIns="45720" rIns="91440" bIns="45720" rtlCol="0" anchor="t"/>
          <a:lstStyle>
            <a:lvl1pPr algn="l">
              <a:defRPr sz="1000" b="0" i="0">
                <a:solidFill>
                  <a:srgbClr val="009AC7"/>
                </a:solidFill>
                <a:latin typeface="Verdana"/>
                <a:cs typeface="Verdana"/>
              </a:defRPr>
            </a:lvl1pPr>
          </a:lstStyle>
          <a:p>
            <a:fld id="{218B9C4F-B695-C54C-924B-61748EE6A7C5}" type="slidenum">
              <a:rPr lang="en-US" smtClean="0"/>
              <a:pPr/>
              <a:t>‹#›</a:t>
            </a:fld>
            <a:endParaRPr lang="en-US" dirty="0"/>
          </a:p>
        </p:txBody>
      </p:sp>
      <p:sp>
        <p:nvSpPr>
          <p:cNvPr id="3" name="Date Placeholder 2"/>
          <p:cNvSpPr>
            <a:spLocks noGrp="1"/>
          </p:cNvSpPr>
          <p:nvPr>
            <p:ph type="dt" sz="half" idx="2"/>
          </p:nvPr>
        </p:nvSpPr>
        <p:spPr>
          <a:xfrm>
            <a:off x="8868833" y="638333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68988" y="450000"/>
            <a:ext cx="4465992" cy="644908"/>
          </a:xfrm>
          <a:prstGeom prst="rect">
            <a:avLst/>
          </a:prstGeom>
        </p:spPr>
      </p:pic>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5" r:id="rId7"/>
    <p:sldLayoutId id="2147483658" r:id="rId8"/>
    <p:sldLayoutId id="2147483659" r:id="rId9"/>
    <p:sldLayoutId id="2147483660" r:id="rId10"/>
    <p:sldLayoutId id="214748367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F90423-B2C1-4293-8729-CF83B5B616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FD9229-BAAC-4646-99BA-93DA845C8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9EECC-10FC-4322-A632-EE7940DFF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E798B0B-77B6-41C0-BFD5-66543F6BF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B7B6A-8728-4FD5-BA72-59CB96908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B2924-A41C-42E0-8AF2-A34A7D3E7063}" type="slidenum">
              <a:rPr lang="en-US" smtClean="0"/>
              <a:t>‹#›</a:t>
            </a:fld>
            <a:endParaRPr lang="en-US"/>
          </a:p>
        </p:txBody>
      </p:sp>
    </p:spTree>
    <p:extLst>
      <p:ext uri="{BB962C8B-B14F-4D97-AF65-F5344CB8AC3E}">
        <p14:creationId xmlns:p14="http://schemas.microsoft.com/office/powerpoint/2010/main" val="33982718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www.bbc.com/news/business-55337323"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0.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0.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cfr.org/blog/mini-mac-shows-chinas-currency-shifting-undervaluation" TargetMode="External"/><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hyperlink" Target="https://www.pbs.org/newshour/economy/column-currencies-overvauled-mini-mac-index-tells" TargetMode="External"/><Relationship Id="rId5" Type="http://schemas.openxmlformats.org/officeDocument/2006/relationships/image" Target="../media/image16.png"/><Relationship Id="rId4" Type="http://schemas.openxmlformats.org/officeDocument/2006/relationships/hyperlink" Target="https://www.economist.com/node/21569171"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939" y="739488"/>
            <a:ext cx="11156752" cy="836561"/>
          </a:xfrm>
        </p:spPr>
        <p:txBody>
          <a:bodyPr/>
          <a:lstStyle/>
          <a:p>
            <a:r>
              <a:rPr lang="en-US" dirty="0">
                <a:solidFill>
                  <a:schemeClr val="bg1"/>
                </a:solidFill>
                <a:latin typeface="Calibri" panose="020F0502020204030204" pitchFamily="34" charset="0"/>
                <a:cs typeface="Calibri" panose="020F0502020204030204" pitchFamily="34" charset="0"/>
              </a:rPr>
              <a:t>BUSINESS 115 – Economics, Markets and Law</a:t>
            </a:r>
            <a:br>
              <a:rPr lang="en-US" dirty="0">
                <a:solidFill>
                  <a:schemeClr val="bg1"/>
                </a:solidFill>
                <a:latin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cs typeface="Calibri" panose="020F0502020204030204" pitchFamily="34" charset="0"/>
              </a:rPr>
              <a:t>Week 8: Understanding </a:t>
            </a:r>
            <a:r>
              <a:rPr lang="en-NZ" dirty="0">
                <a:solidFill>
                  <a:schemeClr val="bg1"/>
                </a:solidFill>
                <a:latin typeface="Calibri" panose="020F0502020204030204" pitchFamily="34" charset="0"/>
                <a:cs typeface="Calibri" panose="020F0502020204030204" pitchFamily="34" charset="0"/>
              </a:rPr>
              <a:t>Global Economic Linkages</a:t>
            </a:r>
            <a:endParaRPr lang="en-US" dirty="0">
              <a:solidFill>
                <a:schemeClr val="bg1"/>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1E2373DC-67BD-4E0D-A60D-4DFF8C72AD44}"/>
              </a:ext>
            </a:extLst>
          </p:cNvPr>
          <p:cNvSpPr>
            <a:spLocks noGrp="1"/>
          </p:cNvSpPr>
          <p:nvPr>
            <p:ph type="body" sz="quarter" idx="10"/>
          </p:nvPr>
        </p:nvSpPr>
        <p:spPr>
          <a:xfrm>
            <a:off x="903818" y="2758298"/>
            <a:ext cx="11074822" cy="1378273"/>
          </a:xfrm>
        </p:spPr>
        <p:txBody>
          <a:bodyPr/>
          <a:lstStyle/>
          <a:p>
            <a:pPr latinLnBrk="1"/>
            <a:r>
              <a:rPr lang="en-US" sz="3600" b="1" dirty="0">
                <a:solidFill>
                  <a:srgbClr val="57DBFF"/>
                </a:solidFill>
                <a:latin typeface="Calibri" panose="020F0502020204030204" pitchFamily="34" charset="0"/>
                <a:cs typeface="Calibri" panose="020F0502020204030204" pitchFamily="34" charset="0"/>
                <a:sym typeface="DM Sans"/>
              </a:rPr>
              <a:t>Workshop: </a:t>
            </a:r>
            <a:r>
              <a:rPr lang="en-US" sz="3600" b="1" dirty="0">
                <a:solidFill>
                  <a:srgbClr val="57DBFF"/>
                </a:solidFill>
                <a:latin typeface="Calibri" panose="020F0502020204030204" pitchFamily="34" charset="0"/>
                <a:cs typeface="Calibri" panose="020F0502020204030204" pitchFamily="34" charset="0"/>
              </a:rPr>
              <a:t>Exchange Rate Fluctuations and Net Exports</a:t>
            </a:r>
          </a:p>
          <a:p>
            <a:pPr latinLnBrk="1"/>
            <a:endParaRPr lang="en-US" sz="3600" b="1" dirty="0">
              <a:solidFill>
                <a:srgbClr val="57DB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262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4">
            <a:extLst>
              <a:ext uri="{FF2B5EF4-FFF2-40B4-BE49-F238E27FC236}">
                <a16:creationId xmlns:a16="http://schemas.microsoft.com/office/drawing/2014/main" id="{3AFCFB96-729C-438A-9AB4-2DAB078EF05D}"/>
              </a:ext>
            </a:extLst>
          </p:cNvPr>
          <p:cNvSpPr>
            <a:spLocks noChangeShapeType="1"/>
          </p:cNvSpPr>
          <p:nvPr/>
        </p:nvSpPr>
        <p:spPr bwMode="auto">
          <a:xfrm>
            <a:off x="1741587" y="1402627"/>
            <a:ext cx="0" cy="4191000"/>
          </a:xfrm>
          <a:prstGeom prst="line">
            <a:avLst/>
          </a:prstGeom>
          <a:noFill/>
          <a:ln w="3810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8" name="Line 5">
            <a:extLst>
              <a:ext uri="{FF2B5EF4-FFF2-40B4-BE49-F238E27FC236}">
                <a16:creationId xmlns:a16="http://schemas.microsoft.com/office/drawing/2014/main" id="{CFC992EA-FEF4-4CC8-9DEB-0E0F6A1D75E9}"/>
              </a:ext>
            </a:extLst>
          </p:cNvPr>
          <p:cNvSpPr>
            <a:spLocks noChangeShapeType="1"/>
          </p:cNvSpPr>
          <p:nvPr/>
        </p:nvSpPr>
        <p:spPr bwMode="auto">
          <a:xfrm>
            <a:off x="1735055" y="5593627"/>
            <a:ext cx="5257800" cy="0"/>
          </a:xfrm>
          <a:prstGeom prst="line">
            <a:avLst/>
          </a:prstGeom>
          <a:noFill/>
          <a:ln w="381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10" name="Text Box 8">
            <a:extLst>
              <a:ext uri="{FF2B5EF4-FFF2-40B4-BE49-F238E27FC236}">
                <a16:creationId xmlns:a16="http://schemas.microsoft.com/office/drawing/2014/main" id="{78D7D1A9-CBDE-48CD-83F3-880910CB2B19}"/>
              </a:ext>
            </a:extLst>
          </p:cNvPr>
          <p:cNvSpPr txBox="1">
            <a:spLocks noChangeArrowheads="1"/>
          </p:cNvSpPr>
          <p:nvPr/>
        </p:nvSpPr>
        <p:spPr bwMode="auto">
          <a:xfrm>
            <a:off x="1907230" y="1513107"/>
            <a:ext cx="1417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Demand</a:t>
            </a:r>
            <a:endParaRPr lang="en-GB" altLang="en-US" sz="2400" dirty="0">
              <a:cs typeface="Arial" panose="020B0604020202020204" pitchFamily="34" charset="0"/>
            </a:endParaRPr>
          </a:p>
        </p:txBody>
      </p:sp>
      <p:sp>
        <p:nvSpPr>
          <p:cNvPr id="11" name="Text Box 9">
            <a:extLst>
              <a:ext uri="{FF2B5EF4-FFF2-40B4-BE49-F238E27FC236}">
                <a16:creationId xmlns:a16="http://schemas.microsoft.com/office/drawing/2014/main" id="{E83354D7-1FB6-4EF5-8020-FC9AC59739B2}"/>
              </a:ext>
            </a:extLst>
          </p:cNvPr>
          <p:cNvSpPr txBox="1">
            <a:spLocks noChangeArrowheads="1"/>
          </p:cNvSpPr>
          <p:nvPr/>
        </p:nvSpPr>
        <p:spPr bwMode="auto">
          <a:xfrm>
            <a:off x="4545112" y="1434378"/>
            <a:ext cx="1091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Supply</a:t>
            </a:r>
            <a:endParaRPr lang="en-GB" altLang="en-US" sz="2400" dirty="0">
              <a:cs typeface="Arial" panose="020B0604020202020204" pitchFamily="34" charset="0"/>
            </a:endParaRPr>
          </a:p>
        </p:txBody>
      </p:sp>
      <p:grpSp>
        <p:nvGrpSpPr>
          <p:cNvPr id="3" name="Group 2">
            <a:extLst>
              <a:ext uri="{FF2B5EF4-FFF2-40B4-BE49-F238E27FC236}">
                <a16:creationId xmlns:a16="http://schemas.microsoft.com/office/drawing/2014/main" id="{80EEA726-FC20-465E-A923-1D1DB0640665}"/>
              </a:ext>
            </a:extLst>
          </p:cNvPr>
          <p:cNvGrpSpPr/>
          <p:nvPr/>
        </p:nvGrpSpPr>
        <p:grpSpPr>
          <a:xfrm>
            <a:off x="1131987" y="3213419"/>
            <a:ext cx="2814638" cy="461665"/>
            <a:chOff x="2153920" y="3136672"/>
            <a:chExt cx="2814638" cy="461665"/>
          </a:xfrm>
        </p:grpSpPr>
        <p:sp>
          <p:nvSpPr>
            <p:cNvPr id="12" name="Line 10">
              <a:extLst>
                <a:ext uri="{FF2B5EF4-FFF2-40B4-BE49-F238E27FC236}">
                  <a16:creationId xmlns:a16="http://schemas.microsoft.com/office/drawing/2014/main" id="{4B1D495F-13DC-4EB7-8FE9-6573B83F13E9}"/>
                </a:ext>
              </a:extLst>
            </p:cNvPr>
            <p:cNvSpPr>
              <a:spLocks noChangeShapeType="1"/>
            </p:cNvSpPr>
            <p:nvPr/>
          </p:nvSpPr>
          <p:spPr bwMode="auto">
            <a:xfrm flipH="1">
              <a:off x="2763520" y="3419794"/>
              <a:ext cx="2205038" cy="22225"/>
            </a:xfrm>
            <a:prstGeom prst="line">
              <a:avLst/>
            </a:prstGeom>
            <a:noFill/>
            <a:ln w="381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sp>
          <p:nvSpPr>
            <p:cNvPr id="13" name="Text Box 11">
              <a:extLst>
                <a:ext uri="{FF2B5EF4-FFF2-40B4-BE49-F238E27FC236}">
                  <a16:creationId xmlns:a16="http://schemas.microsoft.com/office/drawing/2014/main" id="{4C11B4E0-0FFA-4F5B-957C-668A2C84CA24}"/>
                </a:ext>
              </a:extLst>
            </p:cNvPr>
            <p:cNvSpPr txBox="1">
              <a:spLocks noChangeArrowheads="1"/>
            </p:cNvSpPr>
            <p:nvPr/>
          </p:nvSpPr>
          <p:spPr bwMode="auto">
            <a:xfrm>
              <a:off x="2153920" y="3136672"/>
              <a:ext cx="380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cs typeface="Arial" panose="020B0604020202020204" pitchFamily="34" charset="0"/>
                </a:rPr>
                <a:t>2</a:t>
              </a:r>
              <a:endParaRPr lang="en-GB" altLang="en-US" sz="2400" b="1" dirty="0">
                <a:cs typeface="Arial" panose="020B0604020202020204" pitchFamily="34" charset="0"/>
              </a:endParaRPr>
            </a:p>
          </p:txBody>
        </p:sp>
      </p:grpSp>
      <p:sp>
        <p:nvSpPr>
          <p:cNvPr id="14" name="Text Box 12">
            <a:extLst>
              <a:ext uri="{FF2B5EF4-FFF2-40B4-BE49-F238E27FC236}">
                <a16:creationId xmlns:a16="http://schemas.microsoft.com/office/drawing/2014/main" id="{808D827A-9F86-454A-A1B9-888768995575}"/>
              </a:ext>
            </a:extLst>
          </p:cNvPr>
          <p:cNvSpPr txBox="1">
            <a:spLocks noChangeArrowheads="1"/>
          </p:cNvSpPr>
          <p:nvPr/>
        </p:nvSpPr>
        <p:spPr bwMode="auto">
          <a:xfrm>
            <a:off x="533400" y="1303803"/>
            <a:ext cx="1188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i="1">
                <a:cs typeface="Arial" panose="020B0604020202020204" pitchFamily="34" charset="0"/>
              </a:rPr>
              <a:t>e=</a:t>
            </a:r>
            <a:r>
              <a:rPr lang="en-US" altLang="en-US" sz="2400" b="1" i="1">
                <a:cs typeface="Tahoma" panose="020B0604030504040204" pitchFamily="34" charset="0"/>
              </a:rPr>
              <a:t>£/$</a:t>
            </a:r>
          </a:p>
        </p:txBody>
      </p:sp>
      <p:grpSp>
        <p:nvGrpSpPr>
          <p:cNvPr id="4" name="Group 3">
            <a:extLst>
              <a:ext uri="{FF2B5EF4-FFF2-40B4-BE49-F238E27FC236}">
                <a16:creationId xmlns:a16="http://schemas.microsoft.com/office/drawing/2014/main" id="{98986A2C-DED5-4AEE-AD89-7AF714076C42}"/>
              </a:ext>
            </a:extLst>
          </p:cNvPr>
          <p:cNvGrpSpPr/>
          <p:nvPr/>
        </p:nvGrpSpPr>
        <p:grpSpPr>
          <a:xfrm>
            <a:off x="1104754" y="2334490"/>
            <a:ext cx="1933721" cy="492443"/>
            <a:chOff x="2214243" y="2257743"/>
            <a:chExt cx="3352803" cy="492443"/>
          </a:xfrm>
        </p:grpSpPr>
        <p:sp>
          <p:nvSpPr>
            <p:cNvPr id="15" name="Line 13">
              <a:extLst>
                <a:ext uri="{FF2B5EF4-FFF2-40B4-BE49-F238E27FC236}">
                  <a16:creationId xmlns:a16="http://schemas.microsoft.com/office/drawing/2014/main" id="{2A61C61F-594B-449B-8313-F45915664ED0}"/>
                </a:ext>
              </a:extLst>
            </p:cNvPr>
            <p:cNvSpPr>
              <a:spLocks noChangeShapeType="1"/>
            </p:cNvSpPr>
            <p:nvPr/>
          </p:nvSpPr>
          <p:spPr bwMode="auto">
            <a:xfrm flipH="1">
              <a:off x="2763521" y="2541906"/>
              <a:ext cx="2803525" cy="3175"/>
            </a:xfrm>
            <a:prstGeom prst="line">
              <a:avLst/>
            </a:prstGeom>
            <a:noFill/>
            <a:ln w="57150">
              <a:solidFill>
                <a:srgbClr val="010153"/>
              </a:solidFill>
              <a:prstDash val="sysDot"/>
              <a:round/>
              <a:headEnd/>
              <a:tailEnd/>
            </a:ln>
            <a:extLst>
              <a:ext uri="{909E8E84-426E-40DD-AFC4-6F175D3DCCD1}">
                <a14:hiddenFill xmlns:a14="http://schemas.microsoft.com/office/drawing/2010/main">
                  <a:noFill/>
                </a14:hiddenFill>
              </a:ext>
            </a:extLst>
          </p:spPr>
          <p:txBody>
            <a:bodyPr/>
            <a:lstStyle/>
            <a:p>
              <a:endParaRPr lang="en-NZ"/>
            </a:p>
          </p:txBody>
        </p:sp>
        <p:sp>
          <p:nvSpPr>
            <p:cNvPr id="17" name="Text Box 15">
              <a:extLst>
                <a:ext uri="{FF2B5EF4-FFF2-40B4-BE49-F238E27FC236}">
                  <a16:creationId xmlns:a16="http://schemas.microsoft.com/office/drawing/2014/main" id="{E7A35D11-9A25-4C40-B8FA-28F6F6E5C517}"/>
                </a:ext>
              </a:extLst>
            </p:cNvPr>
            <p:cNvSpPr txBox="1">
              <a:spLocks noChangeArrowheads="1"/>
            </p:cNvSpPr>
            <p:nvPr/>
          </p:nvSpPr>
          <p:spPr bwMode="auto">
            <a:xfrm>
              <a:off x="2214243" y="2257743"/>
              <a:ext cx="9611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solidFill>
                    <a:schemeClr val="tx2"/>
                  </a:solidFill>
                  <a:latin typeface="Gill Sans MT" panose="020B0502020104020203" pitchFamily="34" charset="0"/>
                  <a:cs typeface="Arial" panose="020B0604020202020204" pitchFamily="34" charset="0"/>
                </a:rPr>
                <a:t>4</a:t>
              </a:r>
              <a:endParaRPr lang="en-GB" altLang="en-US" sz="2600" b="1" i="1" dirty="0">
                <a:solidFill>
                  <a:schemeClr val="tx2"/>
                </a:solidFill>
                <a:latin typeface="Gill Sans MT" panose="020B0502020104020203"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8B564AF0-849A-4EC5-8DB6-C7C37D30170A}"/>
              </a:ext>
            </a:extLst>
          </p:cNvPr>
          <p:cNvGrpSpPr/>
          <p:nvPr/>
        </p:nvGrpSpPr>
        <p:grpSpPr>
          <a:xfrm>
            <a:off x="1104754" y="4339637"/>
            <a:ext cx="3899633" cy="492443"/>
            <a:chOff x="2126687" y="4262890"/>
            <a:chExt cx="3899633" cy="492443"/>
          </a:xfrm>
        </p:grpSpPr>
        <p:sp>
          <p:nvSpPr>
            <p:cNvPr id="16" name="Line 14">
              <a:extLst>
                <a:ext uri="{FF2B5EF4-FFF2-40B4-BE49-F238E27FC236}">
                  <a16:creationId xmlns:a16="http://schemas.microsoft.com/office/drawing/2014/main" id="{2FC4B7E1-7377-499F-B7BF-7B9A4970B0D7}"/>
                </a:ext>
              </a:extLst>
            </p:cNvPr>
            <p:cNvSpPr>
              <a:spLocks noChangeShapeType="1"/>
            </p:cNvSpPr>
            <p:nvPr/>
          </p:nvSpPr>
          <p:spPr bwMode="auto">
            <a:xfrm flipH="1">
              <a:off x="2763519" y="4521792"/>
              <a:ext cx="3262801" cy="10610"/>
            </a:xfrm>
            <a:prstGeom prst="line">
              <a:avLst/>
            </a:prstGeom>
            <a:noFill/>
            <a:ln w="57150">
              <a:solidFill>
                <a:srgbClr val="010153"/>
              </a:solidFill>
              <a:prstDash val="sysDot"/>
              <a:round/>
              <a:headEnd/>
              <a:tailEnd/>
            </a:ln>
            <a:extLst>
              <a:ext uri="{909E8E84-426E-40DD-AFC4-6F175D3DCCD1}">
                <a14:hiddenFill xmlns:a14="http://schemas.microsoft.com/office/drawing/2010/main">
                  <a:noFill/>
                </a14:hiddenFill>
              </a:ext>
            </a:extLst>
          </p:spPr>
          <p:txBody>
            <a:bodyPr/>
            <a:lstStyle/>
            <a:p>
              <a:endParaRPr lang="en-NZ"/>
            </a:p>
          </p:txBody>
        </p:sp>
        <p:sp>
          <p:nvSpPr>
            <p:cNvPr id="18" name="Text Box 16">
              <a:extLst>
                <a:ext uri="{FF2B5EF4-FFF2-40B4-BE49-F238E27FC236}">
                  <a16:creationId xmlns:a16="http://schemas.microsoft.com/office/drawing/2014/main" id="{7B00D2BB-8EB4-4CDB-B856-FB4838CD4427}"/>
                </a:ext>
              </a:extLst>
            </p:cNvPr>
            <p:cNvSpPr txBox="1">
              <a:spLocks noChangeArrowheads="1"/>
            </p:cNvSpPr>
            <p:nvPr/>
          </p:nvSpPr>
          <p:spPr bwMode="auto">
            <a:xfrm>
              <a:off x="2126687" y="4262890"/>
              <a:ext cx="6303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solidFill>
                    <a:schemeClr val="tx2"/>
                  </a:solidFill>
                  <a:latin typeface="Gill Sans MT" panose="020B0502020104020203" pitchFamily="34" charset="0"/>
                  <a:cs typeface="Arial" panose="020B0604020202020204" pitchFamily="34" charset="0"/>
                </a:rPr>
                <a:t>1/2</a:t>
              </a:r>
              <a:endParaRPr lang="en-GB" altLang="en-US" sz="2600" b="1" i="1" dirty="0">
                <a:solidFill>
                  <a:schemeClr val="tx2"/>
                </a:solidFill>
                <a:latin typeface="Gill Sans MT" panose="020B0502020104020203" pitchFamily="34" charset="0"/>
                <a:cs typeface="Arial" panose="020B0604020202020204" pitchFamily="34" charset="0"/>
              </a:endParaRPr>
            </a:p>
          </p:txBody>
        </p:sp>
      </p:grpSp>
      <p:cxnSp>
        <p:nvCxnSpPr>
          <p:cNvPr id="27" name="Straight Connector 2">
            <a:extLst>
              <a:ext uri="{FF2B5EF4-FFF2-40B4-BE49-F238E27FC236}">
                <a16:creationId xmlns:a16="http://schemas.microsoft.com/office/drawing/2014/main" id="{61E51C38-FC28-4688-B7F3-8E57CBDD3E61}"/>
              </a:ext>
            </a:extLst>
          </p:cNvPr>
          <p:cNvCxnSpPr>
            <a:cxnSpLocks noChangeShapeType="1"/>
          </p:cNvCxnSpPr>
          <p:nvPr/>
        </p:nvCxnSpPr>
        <p:spPr bwMode="auto">
          <a:xfrm>
            <a:off x="2362301" y="1936027"/>
            <a:ext cx="3570287" cy="3619500"/>
          </a:xfrm>
          <a:prstGeom prst="line">
            <a:avLst/>
          </a:prstGeom>
          <a:noFill/>
          <a:ln w="5715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28" name="Straight Connector 2">
            <a:extLst>
              <a:ext uri="{FF2B5EF4-FFF2-40B4-BE49-F238E27FC236}">
                <a16:creationId xmlns:a16="http://schemas.microsoft.com/office/drawing/2014/main" id="{5E2AFA7E-DB2D-42FB-9397-061FCE5800D8}"/>
              </a:ext>
            </a:extLst>
          </p:cNvPr>
          <p:cNvCxnSpPr>
            <a:cxnSpLocks noChangeShapeType="1"/>
          </p:cNvCxnSpPr>
          <p:nvPr/>
        </p:nvCxnSpPr>
        <p:spPr bwMode="auto">
          <a:xfrm flipV="1">
            <a:off x="2506762" y="1863003"/>
            <a:ext cx="2571750" cy="3730625"/>
          </a:xfrm>
          <a:prstGeom prst="line">
            <a:avLst/>
          </a:prstGeom>
          <a:noFill/>
          <a:ln w="57150" algn="ctr">
            <a:solidFill>
              <a:srgbClr val="0070C0"/>
            </a:solidFill>
            <a:prstDash val="dash"/>
            <a:miter lim="800000"/>
            <a:headEnd/>
            <a:tailEnd/>
          </a:ln>
          <a:extLst>
            <a:ext uri="{909E8E84-426E-40DD-AFC4-6F175D3DCCD1}">
              <a14:hiddenFill xmlns:a14="http://schemas.microsoft.com/office/drawing/2010/main">
                <a:noFill/>
              </a14:hiddenFill>
            </a:ext>
          </a:extLst>
        </p:spPr>
      </p:cxnSp>
      <p:sp>
        <p:nvSpPr>
          <p:cNvPr id="32" name="Text Box 22">
            <a:extLst>
              <a:ext uri="{FF2B5EF4-FFF2-40B4-BE49-F238E27FC236}">
                <a16:creationId xmlns:a16="http://schemas.microsoft.com/office/drawing/2014/main" id="{C4F074B7-1451-4403-B273-AB93B1691014}"/>
              </a:ext>
            </a:extLst>
          </p:cNvPr>
          <p:cNvSpPr txBox="1">
            <a:spLocks noChangeArrowheads="1"/>
          </p:cNvSpPr>
          <p:nvPr/>
        </p:nvSpPr>
        <p:spPr bwMode="auto">
          <a:xfrm>
            <a:off x="7012896" y="5309305"/>
            <a:ext cx="3075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Quantity of dollars</a:t>
            </a:r>
            <a:endParaRPr lang="en-GB" altLang="en-US" sz="2600" b="1" i="1" dirty="0">
              <a:latin typeface="Gill Sans MT" panose="020B0502020104020203" pitchFamily="34" charset="0"/>
              <a:cs typeface="Arial" panose="020B0604020202020204" pitchFamily="34" charset="0"/>
            </a:endParaRPr>
          </a:p>
        </p:txBody>
      </p:sp>
      <p:sp>
        <p:nvSpPr>
          <p:cNvPr id="33" name="Slide Number Placeholder 3">
            <a:extLst>
              <a:ext uri="{FF2B5EF4-FFF2-40B4-BE49-F238E27FC236}">
                <a16:creationId xmlns:a16="http://schemas.microsoft.com/office/drawing/2014/main" id="{641D0A44-0948-473B-A50B-F0AD69A826C9}"/>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10</a:t>
            </a:fld>
            <a:endParaRPr lang="en-US" dirty="0"/>
          </a:p>
        </p:txBody>
      </p:sp>
      <p:sp>
        <p:nvSpPr>
          <p:cNvPr id="31" name="Text Box 4">
            <a:extLst>
              <a:ext uri="{FF2B5EF4-FFF2-40B4-BE49-F238E27FC236}">
                <a16:creationId xmlns:a16="http://schemas.microsoft.com/office/drawing/2014/main" id="{754E6F3B-4D56-4542-9C5C-24DD4D30E54E}"/>
              </a:ext>
            </a:extLst>
          </p:cNvPr>
          <p:cNvSpPr txBox="1">
            <a:spLocks noChangeArrowheads="1"/>
          </p:cNvSpPr>
          <p:nvPr/>
        </p:nvSpPr>
        <p:spPr bwMode="auto">
          <a:xfrm>
            <a:off x="533400" y="251937"/>
            <a:ext cx="11140786"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A.  Nominal Exchange Rate</a:t>
            </a:r>
            <a:br>
              <a:rPr lang="en-US" sz="4400" dirty="0">
                <a:latin typeface="Calibri" panose="020F0502020204030204" pitchFamily="34" charset="0"/>
                <a:cs typeface="Calibri" panose="020F0502020204030204" pitchFamily="34" charset="0"/>
              </a:rPr>
            </a:br>
            <a:r>
              <a:rPr lang="en-US" altLang="en-US" sz="2800" dirty="0">
                <a:solidFill>
                  <a:srgbClr val="7030A0"/>
                </a:solidFill>
              </a:rPr>
              <a:t>1.   </a:t>
            </a:r>
            <a:r>
              <a:rPr lang="en-US" sz="2800" dirty="0">
                <a:solidFill>
                  <a:srgbClr val="7030A0"/>
                </a:solidFill>
                <a:latin typeface="Calibri" panose="020F0502020204030204" pitchFamily="34" charset="0"/>
                <a:cs typeface="Calibri" panose="020F0502020204030204" pitchFamily="34" charset="0"/>
              </a:rPr>
              <a:t>How to determine the exchange rate?</a:t>
            </a:r>
            <a:endParaRPr lang="en-US" sz="2800" dirty="0">
              <a:solidFill>
                <a:srgbClr val="7030A0"/>
              </a:solidFill>
            </a:endParaRPr>
          </a:p>
        </p:txBody>
      </p:sp>
      <p:cxnSp>
        <p:nvCxnSpPr>
          <p:cNvPr id="7" name="Straight Connector 6">
            <a:extLst>
              <a:ext uri="{FF2B5EF4-FFF2-40B4-BE49-F238E27FC236}">
                <a16:creationId xmlns:a16="http://schemas.microsoft.com/office/drawing/2014/main" id="{25276533-A672-4AC3-8191-CD1B20E0BDCE}"/>
              </a:ext>
            </a:extLst>
          </p:cNvPr>
          <p:cNvCxnSpPr/>
          <p:nvPr/>
        </p:nvCxnSpPr>
        <p:spPr>
          <a:xfrm>
            <a:off x="3171825" y="2618653"/>
            <a:ext cx="137328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C6B0C0C-86C9-48C8-BB3C-42229446726B}"/>
              </a:ext>
            </a:extLst>
          </p:cNvPr>
          <p:cNvCxnSpPr>
            <a:stCxn id="18" idx="3"/>
          </p:cNvCxnSpPr>
          <p:nvPr/>
        </p:nvCxnSpPr>
        <p:spPr>
          <a:xfrm>
            <a:off x="1735055" y="4585859"/>
            <a:ext cx="1436770" cy="1268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4">
            <a:extLst>
              <a:ext uri="{FF2B5EF4-FFF2-40B4-BE49-F238E27FC236}">
                <a16:creationId xmlns:a16="http://schemas.microsoft.com/office/drawing/2014/main" id="{3AFCFB96-729C-438A-9AB4-2DAB078EF05D}"/>
              </a:ext>
            </a:extLst>
          </p:cNvPr>
          <p:cNvSpPr>
            <a:spLocks noChangeShapeType="1"/>
          </p:cNvSpPr>
          <p:nvPr/>
        </p:nvSpPr>
        <p:spPr bwMode="auto">
          <a:xfrm>
            <a:off x="1741587" y="1402627"/>
            <a:ext cx="0" cy="4191000"/>
          </a:xfrm>
          <a:prstGeom prst="line">
            <a:avLst/>
          </a:prstGeom>
          <a:noFill/>
          <a:ln w="3810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8" name="Line 5">
            <a:extLst>
              <a:ext uri="{FF2B5EF4-FFF2-40B4-BE49-F238E27FC236}">
                <a16:creationId xmlns:a16="http://schemas.microsoft.com/office/drawing/2014/main" id="{CFC992EA-FEF4-4CC8-9DEB-0E0F6A1D75E9}"/>
              </a:ext>
            </a:extLst>
          </p:cNvPr>
          <p:cNvSpPr>
            <a:spLocks noChangeShapeType="1"/>
          </p:cNvSpPr>
          <p:nvPr/>
        </p:nvSpPr>
        <p:spPr bwMode="auto">
          <a:xfrm>
            <a:off x="1735055" y="5593627"/>
            <a:ext cx="5257800" cy="0"/>
          </a:xfrm>
          <a:prstGeom prst="line">
            <a:avLst/>
          </a:prstGeom>
          <a:noFill/>
          <a:ln w="381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10" name="Text Box 8">
            <a:extLst>
              <a:ext uri="{FF2B5EF4-FFF2-40B4-BE49-F238E27FC236}">
                <a16:creationId xmlns:a16="http://schemas.microsoft.com/office/drawing/2014/main" id="{78D7D1A9-CBDE-48CD-83F3-880910CB2B19}"/>
              </a:ext>
            </a:extLst>
          </p:cNvPr>
          <p:cNvSpPr txBox="1">
            <a:spLocks noChangeArrowheads="1"/>
          </p:cNvSpPr>
          <p:nvPr/>
        </p:nvSpPr>
        <p:spPr bwMode="auto">
          <a:xfrm>
            <a:off x="1907230" y="1513107"/>
            <a:ext cx="1417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Demand</a:t>
            </a:r>
            <a:endParaRPr lang="en-GB" altLang="en-US" sz="2400" dirty="0">
              <a:cs typeface="Arial" panose="020B0604020202020204" pitchFamily="34" charset="0"/>
            </a:endParaRPr>
          </a:p>
        </p:txBody>
      </p:sp>
      <p:sp>
        <p:nvSpPr>
          <p:cNvPr id="11" name="Text Box 9">
            <a:extLst>
              <a:ext uri="{FF2B5EF4-FFF2-40B4-BE49-F238E27FC236}">
                <a16:creationId xmlns:a16="http://schemas.microsoft.com/office/drawing/2014/main" id="{E83354D7-1FB6-4EF5-8020-FC9AC59739B2}"/>
              </a:ext>
            </a:extLst>
          </p:cNvPr>
          <p:cNvSpPr txBox="1">
            <a:spLocks noChangeArrowheads="1"/>
          </p:cNvSpPr>
          <p:nvPr/>
        </p:nvSpPr>
        <p:spPr bwMode="auto">
          <a:xfrm>
            <a:off x="4545112" y="1434378"/>
            <a:ext cx="1091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a:cs typeface="Arial" panose="020B0604020202020204" pitchFamily="34" charset="0"/>
              </a:rPr>
              <a:t>Supply</a:t>
            </a:r>
            <a:endParaRPr lang="en-GB" altLang="en-US" sz="2400">
              <a:cs typeface="Arial" panose="020B0604020202020204" pitchFamily="34" charset="0"/>
            </a:endParaRPr>
          </a:p>
        </p:txBody>
      </p:sp>
      <p:grpSp>
        <p:nvGrpSpPr>
          <p:cNvPr id="3" name="Group 2">
            <a:extLst>
              <a:ext uri="{FF2B5EF4-FFF2-40B4-BE49-F238E27FC236}">
                <a16:creationId xmlns:a16="http://schemas.microsoft.com/office/drawing/2014/main" id="{80EEA726-FC20-465E-A923-1D1DB0640665}"/>
              </a:ext>
            </a:extLst>
          </p:cNvPr>
          <p:cNvGrpSpPr/>
          <p:nvPr/>
        </p:nvGrpSpPr>
        <p:grpSpPr>
          <a:xfrm>
            <a:off x="1131987" y="3213419"/>
            <a:ext cx="2814638" cy="457200"/>
            <a:chOff x="2153920" y="3136672"/>
            <a:chExt cx="2814638" cy="457200"/>
          </a:xfrm>
        </p:grpSpPr>
        <p:sp>
          <p:nvSpPr>
            <p:cNvPr id="12" name="Line 10">
              <a:extLst>
                <a:ext uri="{FF2B5EF4-FFF2-40B4-BE49-F238E27FC236}">
                  <a16:creationId xmlns:a16="http://schemas.microsoft.com/office/drawing/2014/main" id="{4B1D495F-13DC-4EB7-8FE9-6573B83F13E9}"/>
                </a:ext>
              </a:extLst>
            </p:cNvPr>
            <p:cNvSpPr>
              <a:spLocks noChangeShapeType="1"/>
            </p:cNvSpPr>
            <p:nvPr/>
          </p:nvSpPr>
          <p:spPr bwMode="auto">
            <a:xfrm flipH="1">
              <a:off x="2763520" y="3419794"/>
              <a:ext cx="2205038" cy="22225"/>
            </a:xfrm>
            <a:prstGeom prst="line">
              <a:avLst/>
            </a:prstGeom>
            <a:noFill/>
            <a:ln w="381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sp>
          <p:nvSpPr>
            <p:cNvPr id="13" name="Text Box 11">
              <a:extLst>
                <a:ext uri="{FF2B5EF4-FFF2-40B4-BE49-F238E27FC236}">
                  <a16:creationId xmlns:a16="http://schemas.microsoft.com/office/drawing/2014/main" id="{4C11B4E0-0FFA-4F5B-957C-668A2C84CA24}"/>
                </a:ext>
              </a:extLst>
            </p:cNvPr>
            <p:cNvSpPr txBox="1">
              <a:spLocks noChangeArrowheads="1"/>
            </p:cNvSpPr>
            <p:nvPr/>
          </p:nvSpPr>
          <p:spPr bwMode="auto">
            <a:xfrm>
              <a:off x="2153920" y="3136672"/>
              <a:ext cx="55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a:cs typeface="Arial" panose="020B0604020202020204" pitchFamily="34" charset="0"/>
                </a:rPr>
                <a:t>e1</a:t>
              </a:r>
              <a:endParaRPr lang="en-GB" altLang="en-US" sz="2400" b="1">
                <a:cs typeface="Arial" panose="020B0604020202020204" pitchFamily="34" charset="0"/>
              </a:endParaRPr>
            </a:p>
          </p:txBody>
        </p:sp>
      </p:grpSp>
      <p:sp>
        <p:nvSpPr>
          <p:cNvPr id="14" name="Text Box 12">
            <a:extLst>
              <a:ext uri="{FF2B5EF4-FFF2-40B4-BE49-F238E27FC236}">
                <a16:creationId xmlns:a16="http://schemas.microsoft.com/office/drawing/2014/main" id="{808D827A-9F86-454A-A1B9-888768995575}"/>
              </a:ext>
            </a:extLst>
          </p:cNvPr>
          <p:cNvSpPr txBox="1">
            <a:spLocks noChangeArrowheads="1"/>
          </p:cNvSpPr>
          <p:nvPr/>
        </p:nvSpPr>
        <p:spPr bwMode="auto">
          <a:xfrm>
            <a:off x="533400" y="1303803"/>
            <a:ext cx="1188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i="1">
                <a:cs typeface="Arial" panose="020B0604020202020204" pitchFamily="34" charset="0"/>
              </a:rPr>
              <a:t>e=</a:t>
            </a:r>
            <a:r>
              <a:rPr lang="en-US" altLang="en-US" sz="2400" b="1" i="1">
                <a:cs typeface="Tahoma" panose="020B0604030504040204" pitchFamily="34" charset="0"/>
              </a:rPr>
              <a:t>£/$</a:t>
            </a:r>
          </a:p>
        </p:txBody>
      </p:sp>
      <p:grpSp>
        <p:nvGrpSpPr>
          <p:cNvPr id="4" name="Group 3">
            <a:extLst>
              <a:ext uri="{FF2B5EF4-FFF2-40B4-BE49-F238E27FC236}">
                <a16:creationId xmlns:a16="http://schemas.microsoft.com/office/drawing/2014/main" id="{98986A2C-DED5-4AEE-AD89-7AF714076C42}"/>
              </a:ext>
            </a:extLst>
          </p:cNvPr>
          <p:cNvGrpSpPr/>
          <p:nvPr/>
        </p:nvGrpSpPr>
        <p:grpSpPr>
          <a:xfrm>
            <a:off x="1192312" y="2334490"/>
            <a:ext cx="3352801" cy="488950"/>
            <a:chOff x="2214245" y="2257743"/>
            <a:chExt cx="3352801" cy="488950"/>
          </a:xfrm>
        </p:grpSpPr>
        <p:sp>
          <p:nvSpPr>
            <p:cNvPr id="15" name="Line 13">
              <a:extLst>
                <a:ext uri="{FF2B5EF4-FFF2-40B4-BE49-F238E27FC236}">
                  <a16:creationId xmlns:a16="http://schemas.microsoft.com/office/drawing/2014/main" id="{2A61C61F-594B-449B-8313-F45915664ED0}"/>
                </a:ext>
              </a:extLst>
            </p:cNvPr>
            <p:cNvSpPr>
              <a:spLocks noChangeShapeType="1"/>
            </p:cNvSpPr>
            <p:nvPr/>
          </p:nvSpPr>
          <p:spPr bwMode="auto">
            <a:xfrm flipH="1">
              <a:off x="2763521" y="2541906"/>
              <a:ext cx="2803525" cy="3175"/>
            </a:xfrm>
            <a:prstGeom prst="line">
              <a:avLst/>
            </a:prstGeom>
            <a:noFill/>
            <a:ln w="57150">
              <a:solidFill>
                <a:srgbClr val="010153"/>
              </a:solidFill>
              <a:prstDash val="sysDot"/>
              <a:round/>
              <a:headEnd/>
              <a:tailEnd/>
            </a:ln>
            <a:extLst>
              <a:ext uri="{909E8E84-426E-40DD-AFC4-6F175D3DCCD1}">
                <a14:hiddenFill xmlns:a14="http://schemas.microsoft.com/office/drawing/2010/main">
                  <a:noFill/>
                </a14:hiddenFill>
              </a:ext>
            </a:extLst>
          </p:spPr>
          <p:txBody>
            <a:bodyPr/>
            <a:lstStyle/>
            <a:p>
              <a:endParaRPr lang="en-NZ"/>
            </a:p>
          </p:txBody>
        </p:sp>
        <p:sp>
          <p:nvSpPr>
            <p:cNvPr id="17" name="Text Box 15">
              <a:extLst>
                <a:ext uri="{FF2B5EF4-FFF2-40B4-BE49-F238E27FC236}">
                  <a16:creationId xmlns:a16="http://schemas.microsoft.com/office/drawing/2014/main" id="{E7A35D11-9A25-4C40-B8FA-28F6F6E5C517}"/>
                </a:ext>
              </a:extLst>
            </p:cNvPr>
            <p:cNvSpPr txBox="1">
              <a:spLocks noChangeArrowheads="1"/>
            </p:cNvSpPr>
            <p:nvPr/>
          </p:nvSpPr>
          <p:spPr bwMode="auto">
            <a:xfrm>
              <a:off x="2214245" y="2257743"/>
              <a:ext cx="527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a:solidFill>
                    <a:schemeClr val="tx2"/>
                  </a:solidFill>
                  <a:latin typeface="Gill Sans MT" panose="020B0502020104020203" pitchFamily="34" charset="0"/>
                  <a:cs typeface="Arial" panose="020B0604020202020204" pitchFamily="34" charset="0"/>
                </a:rPr>
                <a:t>e2</a:t>
              </a:r>
              <a:endParaRPr lang="en-GB" altLang="en-US" sz="2600" b="1" i="1">
                <a:solidFill>
                  <a:schemeClr val="tx2"/>
                </a:solidFill>
                <a:latin typeface="Gill Sans MT" panose="020B0502020104020203"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8B564AF0-849A-4EC5-8DB6-C7C37D30170A}"/>
              </a:ext>
            </a:extLst>
          </p:cNvPr>
          <p:cNvGrpSpPr/>
          <p:nvPr/>
        </p:nvGrpSpPr>
        <p:grpSpPr>
          <a:xfrm>
            <a:off x="1192312" y="4339637"/>
            <a:ext cx="3812075" cy="488950"/>
            <a:chOff x="2214245" y="4262890"/>
            <a:chExt cx="3812075" cy="488950"/>
          </a:xfrm>
        </p:grpSpPr>
        <p:sp>
          <p:nvSpPr>
            <p:cNvPr id="16" name="Line 14">
              <a:extLst>
                <a:ext uri="{FF2B5EF4-FFF2-40B4-BE49-F238E27FC236}">
                  <a16:creationId xmlns:a16="http://schemas.microsoft.com/office/drawing/2014/main" id="{2FC4B7E1-7377-499F-B7BF-7B9A4970B0D7}"/>
                </a:ext>
              </a:extLst>
            </p:cNvPr>
            <p:cNvSpPr>
              <a:spLocks noChangeShapeType="1"/>
            </p:cNvSpPr>
            <p:nvPr/>
          </p:nvSpPr>
          <p:spPr bwMode="auto">
            <a:xfrm flipH="1">
              <a:off x="2763519" y="4521792"/>
              <a:ext cx="3262801" cy="10610"/>
            </a:xfrm>
            <a:prstGeom prst="line">
              <a:avLst/>
            </a:prstGeom>
            <a:noFill/>
            <a:ln w="57150">
              <a:solidFill>
                <a:srgbClr val="010153"/>
              </a:solidFill>
              <a:prstDash val="sysDot"/>
              <a:round/>
              <a:headEnd/>
              <a:tailEnd/>
            </a:ln>
            <a:extLst>
              <a:ext uri="{909E8E84-426E-40DD-AFC4-6F175D3DCCD1}">
                <a14:hiddenFill xmlns:a14="http://schemas.microsoft.com/office/drawing/2010/main">
                  <a:noFill/>
                </a14:hiddenFill>
              </a:ext>
            </a:extLst>
          </p:spPr>
          <p:txBody>
            <a:bodyPr/>
            <a:lstStyle/>
            <a:p>
              <a:endParaRPr lang="en-NZ"/>
            </a:p>
          </p:txBody>
        </p:sp>
        <p:sp>
          <p:nvSpPr>
            <p:cNvPr id="18" name="Text Box 16">
              <a:extLst>
                <a:ext uri="{FF2B5EF4-FFF2-40B4-BE49-F238E27FC236}">
                  <a16:creationId xmlns:a16="http://schemas.microsoft.com/office/drawing/2014/main" id="{7B00D2BB-8EB4-4CDB-B856-FB4838CD4427}"/>
                </a:ext>
              </a:extLst>
            </p:cNvPr>
            <p:cNvSpPr txBox="1">
              <a:spLocks noChangeArrowheads="1"/>
            </p:cNvSpPr>
            <p:nvPr/>
          </p:nvSpPr>
          <p:spPr bwMode="auto">
            <a:xfrm>
              <a:off x="2214245" y="4262890"/>
              <a:ext cx="527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solidFill>
                    <a:schemeClr val="tx2"/>
                  </a:solidFill>
                  <a:latin typeface="Gill Sans MT" panose="020B0502020104020203" pitchFamily="34" charset="0"/>
                  <a:cs typeface="Arial" panose="020B0604020202020204" pitchFamily="34" charset="0"/>
                </a:rPr>
                <a:t>e3</a:t>
              </a:r>
              <a:endParaRPr lang="en-GB" altLang="en-US" sz="2600" b="1" i="1" dirty="0">
                <a:solidFill>
                  <a:schemeClr val="tx2"/>
                </a:solidFill>
                <a:latin typeface="Gill Sans MT" panose="020B0502020104020203" pitchFamily="34" charset="0"/>
                <a:cs typeface="Arial" panose="020B0604020202020204" pitchFamily="34" charset="0"/>
              </a:endParaRPr>
            </a:p>
          </p:txBody>
        </p:sp>
      </p:grpSp>
      <p:sp>
        <p:nvSpPr>
          <p:cNvPr id="20" name="Line 18">
            <a:extLst>
              <a:ext uri="{FF2B5EF4-FFF2-40B4-BE49-F238E27FC236}">
                <a16:creationId xmlns:a16="http://schemas.microsoft.com/office/drawing/2014/main" id="{5FF00DEA-C4C2-483D-B334-38B155E9FDE7}"/>
              </a:ext>
            </a:extLst>
          </p:cNvPr>
          <p:cNvSpPr>
            <a:spLocks noChangeShapeType="1"/>
          </p:cNvSpPr>
          <p:nvPr/>
        </p:nvSpPr>
        <p:spPr bwMode="auto">
          <a:xfrm flipH="1">
            <a:off x="2208858" y="2774227"/>
            <a:ext cx="0" cy="666751"/>
          </a:xfrm>
          <a:prstGeom prst="line">
            <a:avLst/>
          </a:prstGeom>
          <a:noFill/>
          <a:ln w="571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1" name="Line 19">
            <a:extLst>
              <a:ext uri="{FF2B5EF4-FFF2-40B4-BE49-F238E27FC236}">
                <a16:creationId xmlns:a16="http://schemas.microsoft.com/office/drawing/2014/main" id="{A8C1F00A-E968-4EEB-8D77-1C351640BD2F}"/>
              </a:ext>
            </a:extLst>
          </p:cNvPr>
          <p:cNvSpPr>
            <a:spLocks noChangeShapeType="1"/>
          </p:cNvSpPr>
          <p:nvPr/>
        </p:nvSpPr>
        <p:spPr bwMode="auto">
          <a:xfrm flipV="1">
            <a:off x="2208858" y="3636374"/>
            <a:ext cx="0" cy="873036"/>
          </a:xfrm>
          <a:prstGeom prst="line">
            <a:avLst/>
          </a:prstGeom>
          <a:noFill/>
          <a:ln w="57150">
            <a:solidFill>
              <a:srgbClr val="01015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NZ"/>
          </a:p>
        </p:txBody>
      </p:sp>
      <p:grpSp>
        <p:nvGrpSpPr>
          <p:cNvPr id="2" name="Group 1">
            <a:extLst>
              <a:ext uri="{FF2B5EF4-FFF2-40B4-BE49-F238E27FC236}">
                <a16:creationId xmlns:a16="http://schemas.microsoft.com/office/drawing/2014/main" id="{5F185094-FBB8-43E1-93FA-41613FF035B7}"/>
              </a:ext>
            </a:extLst>
          </p:cNvPr>
          <p:cNvGrpSpPr/>
          <p:nvPr/>
        </p:nvGrpSpPr>
        <p:grpSpPr>
          <a:xfrm>
            <a:off x="3341787" y="1936027"/>
            <a:ext cx="4910138" cy="1391427"/>
            <a:chOff x="4363720" y="1859280"/>
            <a:chExt cx="4910138" cy="1391427"/>
          </a:xfrm>
        </p:grpSpPr>
        <p:sp>
          <p:nvSpPr>
            <p:cNvPr id="19" name="Text Box 17">
              <a:extLst>
                <a:ext uri="{FF2B5EF4-FFF2-40B4-BE49-F238E27FC236}">
                  <a16:creationId xmlns:a16="http://schemas.microsoft.com/office/drawing/2014/main" id="{DEA2C9CE-5842-42AC-8109-7A744F9CA51D}"/>
                </a:ext>
              </a:extLst>
            </p:cNvPr>
            <p:cNvSpPr txBox="1">
              <a:spLocks noChangeArrowheads="1"/>
            </p:cNvSpPr>
            <p:nvPr/>
          </p:nvSpPr>
          <p:spPr bwMode="auto">
            <a:xfrm>
              <a:off x="6332220" y="2364882"/>
              <a:ext cx="29416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Surplus of dollars; </a:t>
              </a:r>
            </a:p>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Dollar depreciates </a:t>
              </a:r>
              <a:endParaRPr lang="en-GB" altLang="en-US" sz="2600" b="1" i="1" dirty="0">
                <a:latin typeface="Gill Sans MT" panose="020B0502020104020203" pitchFamily="34" charset="0"/>
                <a:cs typeface="Arial" panose="020B0604020202020204" pitchFamily="34" charset="0"/>
              </a:endParaRPr>
            </a:p>
          </p:txBody>
        </p:sp>
        <p:sp>
          <p:nvSpPr>
            <p:cNvPr id="22" name="AutoShape 20">
              <a:extLst>
                <a:ext uri="{FF2B5EF4-FFF2-40B4-BE49-F238E27FC236}">
                  <a16:creationId xmlns:a16="http://schemas.microsoft.com/office/drawing/2014/main" id="{029C01EE-691D-41AE-969A-A2AD77C80DE0}"/>
                </a:ext>
              </a:extLst>
            </p:cNvPr>
            <p:cNvSpPr>
              <a:spLocks noChangeArrowheads="1"/>
            </p:cNvSpPr>
            <p:nvPr/>
          </p:nvSpPr>
          <p:spPr bwMode="auto">
            <a:xfrm flipH="1" flipV="1">
              <a:off x="4363720" y="1859280"/>
              <a:ext cx="2941638" cy="609600"/>
            </a:xfrm>
            <a:prstGeom prst="curvedUpArrow">
              <a:avLst>
                <a:gd name="adj1" fmla="val 85000"/>
                <a:gd name="adj2" fmla="val 170000"/>
                <a:gd name="adj3" fmla="val 33333"/>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cs typeface="Arial" panose="020B0604020202020204" pitchFamily="34" charset="0"/>
              </a:endParaRPr>
            </a:p>
          </p:txBody>
        </p:sp>
      </p:grpSp>
      <p:grpSp>
        <p:nvGrpSpPr>
          <p:cNvPr id="29" name="Group 28">
            <a:extLst>
              <a:ext uri="{FF2B5EF4-FFF2-40B4-BE49-F238E27FC236}">
                <a16:creationId xmlns:a16="http://schemas.microsoft.com/office/drawing/2014/main" id="{80844DA7-7B4E-4871-8572-2C42EA47EE50}"/>
              </a:ext>
            </a:extLst>
          </p:cNvPr>
          <p:cNvGrpSpPr/>
          <p:nvPr/>
        </p:nvGrpSpPr>
        <p:grpSpPr>
          <a:xfrm>
            <a:off x="3540225" y="3871287"/>
            <a:ext cx="5062997" cy="1633212"/>
            <a:chOff x="4562158" y="3794540"/>
            <a:chExt cx="5062997" cy="1633212"/>
          </a:xfrm>
        </p:grpSpPr>
        <p:sp>
          <p:nvSpPr>
            <p:cNvPr id="23" name="AutoShape 21">
              <a:extLst>
                <a:ext uri="{FF2B5EF4-FFF2-40B4-BE49-F238E27FC236}">
                  <a16:creationId xmlns:a16="http://schemas.microsoft.com/office/drawing/2014/main" id="{C21621B4-5933-49E2-AC75-340234D567A7}"/>
                </a:ext>
              </a:extLst>
            </p:cNvPr>
            <p:cNvSpPr>
              <a:spLocks noChangeArrowheads="1"/>
            </p:cNvSpPr>
            <p:nvPr/>
          </p:nvSpPr>
          <p:spPr bwMode="auto">
            <a:xfrm flipH="1">
              <a:off x="4562158" y="4589552"/>
              <a:ext cx="2743200" cy="838200"/>
            </a:xfrm>
            <a:prstGeom prst="curvedUpArrow">
              <a:avLst>
                <a:gd name="adj1" fmla="val 65455"/>
                <a:gd name="adj2" fmla="val 130909"/>
                <a:gd name="adj3" fmla="val 33333"/>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cs typeface="Arial" panose="020B0604020202020204" pitchFamily="34" charset="0"/>
              </a:endParaRPr>
            </a:p>
          </p:txBody>
        </p:sp>
        <p:sp>
          <p:nvSpPr>
            <p:cNvPr id="24" name="Text Box 22">
              <a:extLst>
                <a:ext uri="{FF2B5EF4-FFF2-40B4-BE49-F238E27FC236}">
                  <a16:creationId xmlns:a16="http://schemas.microsoft.com/office/drawing/2014/main" id="{5F5DAF07-85F0-48F1-AE04-B5E7662274EF}"/>
                </a:ext>
              </a:extLst>
            </p:cNvPr>
            <p:cNvSpPr txBox="1">
              <a:spLocks noChangeArrowheads="1"/>
            </p:cNvSpPr>
            <p:nvPr/>
          </p:nvSpPr>
          <p:spPr bwMode="auto">
            <a:xfrm>
              <a:off x="6570344" y="3794540"/>
              <a:ext cx="305481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Shortage of dollars;</a:t>
              </a:r>
            </a:p>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dollar appreciates</a:t>
              </a:r>
              <a:endParaRPr lang="en-GB" altLang="en-US" sz="2600" b="1" i="1" dirty="0">
                <a:latin typeface="Gill Sans MT" panose="020B0502020104020203" pitchFamily="34" charset="0"/>
                <a:cs typeface="Arial" panose="020B0604020202020204" pitchFamily="34" charset="0"/>
              </a:endParaRPr>
            </a:p>
          </p:txBody>
        </p:sp>
      </p:grpSp>
      <p:cxnSp>
        <p:nvCxnSpPr>
          <p:cNvPr id="27" name="Straight Connector 2">
            <a:extLst>
              <a:ext uri="{FF2B5EF4-FFF2-40B4-BE49-F238E27FC236}">
                <a16:creationId xmlns:a16="http://schemas.microsoft.com/office/drawing/2014/main" id="{61E51C38-FC28-4688-B7F3-8E57CBDD3E61}"/>
              </a:ext>
            </a:extLst>
          </p:cNvPr>
          <p:cNvCxnSpPr>
            <a:cxnSpLocks noChangeShapeType="1"/>
          </p:cNvCxnSpPr>
          <p:nvPr/>
        </p:nvCxnSpPr>
        <p:spPr bwMode="auto">
          <a:xfrm>
            <a:off x="2362301" y="1936027"/>
            <a:ext cx="3570287" cy="3619500"/>
          </a:xfrm>
          <a:prstGeom prst="line">
            <a:avLst/>
          </a:prstGeom>
          <a:noFill/>
          <a:ln w="3810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28" name="Straight Connector 2">
            <a:extLst>
              <a:ext uri="{FF2B5EF4-FFF2-40B4-BE49-F238E27FC236}">
                <a16:creationId xmlns:a16="http://schemas.microsoft.com/office/drawing/2014/main" id="{5E2AFA7E-DB2D-42FB-9397-061FCE5800D8}"/>
              </a:ext>
            </a:extLst>
          </p:cNvPr>
          <p:cNvCxnSpPr>
            <a:cxnSpLocks noChangeShapeType="1"/>
          </p:cNvCxnSpPr>
          <p:nvPr/>
        </p:nvCxnSpPr>
        <p:spPr bwMode="auto">
          <a:xfrm flipV="1">
            <a:off x="2506762" y="1863003"/>
            <a:ext cx="2571750" cy="3730625"/>
          </a:xfrm>
          <a:prstGeom prst="line">
            <a:avLst/>
          </a:prstGeom>
          <a:noFill/>
          <a:ln w="38100" algn="ctr">
            <a:solidFill>
              <a:srgbClr val="0070C0"/>
            </a:solidFill>
            <a:miter lim="800000"/>
            <a:headEnd/>
            <a:tailEnd/>
          </a:ln>
          <a:extLst>
            <a:ext uri="{909E8E84-426E-40DD-AFC4-6F175D3DCCD1}">
              <a14:hiddenFill xmlns:a14="http://schemas.microsoft.com/office/drawing/2010/main">
                <a:noFill/>
              </a14:hiddenFill>
            </a:ext>
          </a:extLst>
        </p:spPr>
      </p:cxnSp>
      <p:sp>
        <p:nvSpPr>
          <p:cNvPr id="32" name="Text Box 22">
            <a:extLst>
              <a:ext uri="{FF2B5EF4-FFF2-40B4-BE49-F238E27FC236}">
                <a16:creationId xmlns:a16="http://schemas.microsoft.com/office/drawing/2014/main" id="{C4F074B7-1451-4403-B273-AB93B1691014}"/>
              </a:ext>
            </a:extLst>
          </p:cNvPr>
          <p:cNvSpPr txBox="1">
            <a:spLocks noChangeArrowheads="1"/>
          </p:cNvSpPr>
          <p:nvPr/>
        </p:nvSpPr>
        <p:spPr bwMode="auto">
          <a:xfrm>
            <a:off x="7012896" y="5309305"/>
            <a:ext cx="3075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Quantity of dollars</a:t>
            </a:r>
            <a:endParaRPr lang="en-GB" altLang="en-US" sz="2600" b="1" i="1" dirty="0">
              <a:latin typeface="Gill Sans MT" panose="020B0502020104020203" pitchFamily="34" charset="0"/>
              <a:cs typeface="Arial" panose="020B0604020202020204" pitchFamily="34" charset="0"/>
            </a:endParaRPr>
          </a:p>
        </p:txBody>
      </p:sp>
      <p:sp>
        <p:nvSpPr>
          <p:cNvPr id="33" name="Slide Number Placeholder 3">
            <a:extLst>
              <a:ext uri="{FF2B5EF4-FFF2-40B4-BE49-F238E27FC236}">
                <a16:creationId xmlns:a16="http://schemas.microsoft.com/office/drawing/2014/main" id="{641D0A44-0948-473B-A50B-F0AD69A826C9}"/>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11</a:t>
            </a:fld>
            <a:endParaRPr lang="en-US" dirty="0"/>
          </a:p>
        </p:txBody>
      </p:sp>
      <p:sp>
        <p:nvSpPr>
          <p:cNvPr id="31" name="Text Box 4">
            <a:extLst>
              <a:ext uri="{FF2B5EF4-FFF2-40B4-BE49-F238E27FC236}">
                <a16:creationId xmlns:a16="http://schemas.microsoft.com/office/drawing/2014/main" id="{754E6F3B-4D56-4542-9C5C-24DD4D30E54E}"/>
              </a:ext>
            </a:extLst>
          </p:cNvPr>
          <p:cNvSpPr txBox="1">
            <a:spLocks noChangeArrowheads="1"/>
          </p:cNvSpPr>
          <p:nvPr/>
        </p:nvSpPr>
        <p:spPr bwMode="auto">
          <a:xfrm>
            <a:off x="533400" y="251937"/>
            <a:ext cx="11140786"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A.  Nominal Exchange Rate</a:t>
            </a:r>
            <a:br>
              <a:rPr lang="en-US" sz="4400" dirty="0">
                <a:latin typeface="Calibri" panose="020F0502020204030204" pitchFamily="34" charset="0"/>
                <a:cs typeface="Calibri" panose="020F0502020204030204" pitchFamily="34" charset="0"/>
              </a:rPr>
            </a:br>
            <a:r>
              <a:rPr lang="en-US" altLang="en-US" sz="2800" dirty="0">
                <a:solidFill>
                  <a:srgbClr val="7030A0"/>
                </a:solidFill>
              </a:rPr>
              <a:t>1.   </a:t>
            </a:r>
            <a:r>
              <a:rPr lang="en-US" sz="2800" dirty="0">
                <a:solidFill>
                  <a:srgbClr val="7030A0"/>
                </a:solidFill>
                <a:latin typeface="Calibri" panose="020F0502020204030204" pitchFamily="34" charset="0"/>
                <a:cs typeface="Calibri" panose="020F0502020204030204" pitchFamily="34" charset="0"/>
              </a:rPr>
              <a:t>How to determine the exchange rate?</a:t>
            </a:r>
            <a:endParaRPr lang="en-US" sz="2800" dirty="0">
              <a:solidFill>
                <a:srgbClr val="7030A0"/>
              </a:solidFill>
            </a:endParaRPr>
          </a:p>
        </p:txBody>
      </p:sp>
    </p:spTree>
    <p:extLst>
      <p:ext uri="{BB962C8B-B14F-4D97-AF65-F5344CB8AC3E}">
        <p14:creationId xmlns:p14="http://schemas.microsoft.com/office/powerpoint/2010/main" val="24122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8">
            <a:extLst>
              <a:ext uri="{FF2B5EF4-FFF2-40B4-BE49-F238E27FC236}">
                <a16:creationId xmlns:a16="http://schemas.microsoft.com/office/drawing/2014/main" id="{960E696C-7837-4425-BE15-A5EEB74EE5F7}"/>
              </a:ext>
            </a:extLst>
          </p:cNvPr>
          <p:cNvSpPr txBox="1">
            <a:spLocks noChangeArrowheads="1"/>
          </p:cNvSpPr>
          <p:nvPr/>
        </p:nvSpPr>
        <p:spPr bwMode="auto">
          <a:xfrm>
            <a:off x="5898344" y="5086968"/>
            <a:ext cx="146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chemeClr val="accent6">
                    <a:lumMod val="50000"/>
                  </a:schemeClr>
                </a:solidFill>
                <a:cs typeface="Arial" panose="020B0604020202020204" pitchFamily="34" charset="0"/>
              </a:rPr>
              <a:t>Demand</a:t>
            </a:r>
            <a:endParaRPr lang="en-GB" altLang="en-US" sz="2400" b="1" dirty="0">
              <a:solidFill>
                <a:schemeClr val="accent6">
                  <a:lumMod val="50000"/>
                </a:schemeClr>
              </a:solidFill>
              <a:cs typeface="Arial" panose="020B0604020202020204" pitchFamily="34" charset="0"/>
            </a:endParaRPr>
          </a:p>
        </p:txBody>
      </p:sp>
      <p:sp>
        <p:nvSpPr>
          <p:cNvPr id="32" name="Text Box 9">
            <a:extLst>
              <a:ext uri="{FF2B5EF4-FFF2-40B4-BE49-F238E27FC236}">
                <a16:creationId xmlns:a16="http://schemas.microsoft.com/office/drawing/2014/main" id="{9BBBD0E8-4379-43EF-9782-3B478ACF3B7D}"/>
              </a:ext>
            </a:extLst>
          </p:cNvPr>
          <p:cNvSpPr txBox="1">
            <a:spLocks noChangeArrowheads="1"/>
          </p:cNvSpPr>
          <p:nvPr/>
        </p:nvSpPr>
        <p:spPr bwMode="auto">
          <a:xfrm>
            <a:off x="4485426" y="2164046"/>
            <a:ext cx="1236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rgbClr val="0070C0"/>
                </a:solidFill>
                <a:cs typeface="Arial" panose="020B0604020202020204" pitchFamily="34" charset="0"/>
              </a:rPr>
              <a:t>Supply</a:t>
            </a:r>
            <a:endParaRPr lang="en-GB" altLang="en-US" sz="2400" b="1" dirty="0">
              <a:solidFill>
                <a:srgbClr val="0070C0"/>
              </a:solidFill>
              <a:cs typeface="Arial" panose="020B0604020202020204" pitchFamily="34" charset="0"/>
            </a:endParaRPr>
          </a:p>
        </p:txBody>
      </p:sp>
      <p:sp>
        <p:nvSpPr>
          <p:cNvPr id="33" name="Line 10">
            <a:extLst>
              <a:ext uri="{FF2B5EF4-FFF2-40B4-BE49-F238E27FC236}">
                <a16:creationId xmlns:a16="http://schemas.microsoft.com/office/drawing/2014/main" id="{F6ED8C8E-2102-4B3B-BB06-065115F0A56D}"/>
              </a:ext>
            </a:extLst>
          </p:cNvPr>
          <p:cNvSpPr>
            <a:spLocks noChangeShapeType="1"/>
          </p:cNvSpPr>
          <p:nvPr/>
        </p:nvSpPr>
        <p:spPr bwMode="auto">
          <a:xfrm flipH="1">
            <a:off x="2381140" y="4063432"/>
            <a:ext cx="2339975" cy="0"/>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sp>
        <p:nvSpPr>
          <p:cNvPr id="37" name="Text Box 15">
            <a:extLst>
              <a:ext uri="{FF2B5EF4-FFF2-40B4-BE49-F238E27FC236}">
                <a16:creationId xmlns:a16="http://schemas.microsoft.com/office/drawing/2014/main" id="{6313172F-CBE2-42D0-9F4C-40766F608C03}"/>
              </a:ext>
            </a:extLst>
          </p:cNvPr>
          <p:cNvSpPr txBox="1">
            <a:spLocks noChangeArrowheads="1"/>
          </p:cNvSpPr>
          <p:nvPr/>
        </p:nvSpPr>
        <p:spPr bwMode="auto">
          <a:xfrm>
            <a:off x="1833453" y="3798680"/>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e1</a:t>
            </a:r>
            <a:endParaRPr lang="en-GB" altLang="en-US" sz="2400" dirty="0">
              <a:cs typeface="Arial" panose="020B0604020202020204" pitchFamily="34" charset="0"/>
            </a:endParaRPr>
          </a:p>
        </p:txBody>
      </p:sp>
      <p:sp>
        <p:nvSpPr>
          <p:cNvPr id="41" name="Text Box 19">
            <a:extLst>
              <a:ext uri="{FF2B5EF4-FFF2-40B4-BE49-F238E27FC236}">
                <a16:creationId xmlns:a16="http://schemas.microsoft.com/office/drawing/2014/main" id="{D473733D-E524-480C-96F2-4E17D416941E}"/>
              </a:ext>
            </a:extLst>
          </p:cNvPr>
          <p:cNvSpPr txBox="1">
            <a:spLocks noChangeArrowheads="1"/>
          </p:cNvSpPr>
          <p:nvPr/>
        </p:nvSpPr>
        <p:spPr bwMode="auto">
          <a:xfrm>
            <a:off x="1087327" y="1917133"/>
            <a:ext cx="1188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i="1" dirty="0">
                <a:cs typeface="Arial" panose="020B0604020202020204" pitchFamily="34" charset="0"/>
              </a:rPr>
              <a:t>e=</a:t>
            </a:r>
            <a:r>
              <a:rPr lang="en-US" altLang="en-US" sz="2400" b="1" i="1" dirty="0">
                <a:cs typeface="Tahoma" panose="020B0604030504040204" pitchFamily="34" charset="0"/>
              </a:rPr>
              <a:t>£/$</a:t>
            </a:r>
          </a:p>
        </p:txBody>
      </p:sp>
      <p:cxnSp>
        <p:nvCxnSpPr>
          <p:cNvPr id="42" name="Straight Connector 2">
            <a:extLst>
              <a:ext uri="{FF2B5EF4-FFF2-40B4-BE49-F238E27FC236}">
                <a16:creationId xmlns:a16="http://schemas.microsoft.com/office/drawing/2014/main" id="{8097A023-ADFD-49B9-8788-905C21693E53}"/>
              </a:ext>
            </a:extLst>
          </p:cNvPr>
          <p:cNvCxnSpPr>
            <a:cxnSpLocks noChangeShapeType="1"/>
          </p:cNvCxnSpPr>
          <p:nvPr/>
        </p:nvCxnSpPr>
        <p:spPr bwMode="auto">
          <a:xfrm>
            <a:off x="2979627" y="2771208"/>
            <a:ext cx="3313112" cy="2333625"/>
          </a:xfrm>
          <a:prstGeom prst="line">
            <a:avLst/>
          </a:prstGeom>
          <a:noFill/>
          <a:ln w="3810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44" name="Straight Connector 2">
            <a:extLst>
              <a:ext uri="{FF2B5EF4-FFF2-40B4-BE49-F238E27FC236}">
                <a16:creationId xmlns:a16="http://schemas.microsoft.com/office/drawing/2014/main" id="{DBB87225-E307-491E-A117-BDE39A3C4856}"/>
              </a:ext>
            </a:extLst>
          </p:cNvPr>
          <p:cNvCxnSpPr>
            <a:cxnSpLocks noChangeShapeType="1"/>
          </p:cNvCxnSpPr>
          <p:nvPr/>
        </p:nvCxnSpPr>
        <p:spPr bwMode="auto">
          <a:xfrm flipH="1">
            <a:off x="3770202" y="2479108"/>
            <a:ext cx="2017712" cy="3095625"/>
          </a:xfrm>
          <a:prstGeom prst="line">
            <a:avLst/>
          </a:prstGeom>
          <a:noFill/>
          <a:ln w="38100" algn="ctr">
            <a:solidFill>
              <a:srgbClr val="0070C0"/>
            </a:solidFill>
            <a:miter lim="800000"/>
            <a:headEnd/>
            <a:tailEnd/>
          </a:ln>
          <a:extLst>
            <a:ext uri="{909E8E84-426E-40DD-AFC4-6F175D3DCCD1}">
              <a14:hiddenFill xmlns:a14="http://schemas.microsoft.com/office/drawing/2010/main">
                <a:noFill/>
              </a14:hiddenFill>
            </a:ext>
          </a:extLst>
        </p:spPr>
      </p:cxnSp>
      <p:sp>
        <p:nvSpPr>
          <p:cNvPr id="23" name="Line 4">
            <a:extLst>
              <a:ext uri="{FF2B5EF4-FFF2-40B4-BE49-F238E27FC236}">
                <a16:creationId xmlns:a16="http://schemas.microsoft.com/office/drawing/2014/main" id="{CC97408C-74AC-46E6-95AC-A03187F263AA}"/>
              </a:ext>
            </a:extLst>
          </p:cNvPr>
          <p:cNvSpPr>
            <a:spLocks noChangeShapeType="1"/>
          </p:cNvSpPr>
          <p:nvPr/>
        </p:nvSpPr>
        <p:spPr bwMode="auto">
          <a:xfrm>
            <a:off x="2358914" y="1658369"/>
            <a:ext cx="0" cy="4191000"/>
          </a:xfrm>
          <a:prstGeom prst="line">
            <a:avLst/>
          </a:prstGeom>
          <a:noFill/>
          <a:ln w="3810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24" name="Line 5">
            <a:extLst>
              <a:ext uri="{FF2B5EF4-FFF2-40B4-BE49-F238E27FC236}">
                <a16:creationId xmlns:a16="http://schemas.microsoft.com/office/drawing/2014/main" id="{BDC78692-6584-4DBB-A59C-3A22F3FEB099}"/>
              </a:ext>
            </a:extLst>
          </p:cNvPr>
          <p:cNvSpPr>
            <a:spLocks noChangeShapeType="1"/>
          </p:cNvSpPr>
          <p:nvPr/>
        </p:nvSpPr>
        <p:spPr bwMode="auto">
          <a:xfrm>
            <a:off x="2352386" y="5849369"/>
            <a:ext cx="5257800" cy="0"/>
          </a:xfrm>
          <a:prstGeom prst="line">
            <a:avLst/>
          </a:prstGeom>
          <a:noFill/>
          <a:ln w="381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26" name="Text Box 4">
            <a:extLst>
              <a:ext uri="{FF2B5EF4-FFF2-40B4-BE49-F238E27FC236}">
                <a16:creationId xmlns:a16="http://schemas.microsoft.com/office/drawing/2014/main" id="{2AA776DA-2A2A-4278-8587-9F5E87AD5D25}"/>
              </a:ext>
            </a:extLst>
          </p:cNvPr>
          <p:cNvSpPr txBox="1">
            <a:spLocks noChangeArrowheads="1"/>
          </p:cNvSpPr>
          <p:nvPr/>
        </p:nvSpPr>
        <p:spPr bwMode="auto">
          <a:xfrm>
            <a:off x="533399" y="251937"/>
            <a:ext cx="6762744"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Discussion</a:t>
            </a:r>
            <a:r>
              <a:rPr lang="en-NZ" altLang="en-US" dirty="0">
                <a:solidFill>
                  <a:schemeClr val="tx1"/>
                </a:solidFill>
              </a:rPr>
              <a:t>: </a:t>
            </a:r>
            <a:r>
              <a:rPr lang="en-NZ" altLang="en-US" sz="2800" dirty="0">
                <a:solidFill>
                  <a:srgbClr val="7030A0"/>
                </a:solidFill>
              </a:rPr>
              <a:t>What if the interest rate on GBP-denominated deposits rise?</a:t>
            </a:r>
            <a:endParaRPr lang="en-US" sz="2800" dirty="0">
              <a:solidFill>
                <a:srgbClr val="7030A0"/>
              </a:solidFill>
              <a:latin typeface="Calibri" panose="020F0502020204030204" pitchFamily="34" charset="0"/>
              <a:cs typeface="Calibri" panose="020F0502020204030204" pitchFamily="34" charset="0"/>
            </a:endParaRPr>
          </a:p>
        </p:txBody>
      </p:sp>
      <p:sp>
        <p:nvSpPr>
          <p:cNvPr id="28" name="Text Box 22">
            <a:extLst>
              <a:ext uri="{FF2B5EF4-FFF2-40B4-BE49-F238E27FC236}">
                <a16:creationId xmlns:a16="http://schemas.microsoft.com/office/drawing/2014/main" id="{D225DD59-932F-459E-874C-2E614B4EBAAA}"/>
              </a:ext>
            </a:extLst>
          </p:cNvPr>
          <p:cNvSpPr txBox="1">
            <a:spLocks noChangeArrowheads="1"/>
          </p:cNvSpPr>
          <p:nvPr/>
        </p:nvSpPr>
        <p:spPr bwMode="auto">
          <a:xfrm>
            <a:off x="7610186" y="5603147"/>
            <a:ext cx="3075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Quantity of dollars</a:t>
            </a:r>
            <a:endParaRPr lang="en-GB" altLang="en-US" sz="2600" b="1" i="1" dirty="0">
              <a:latin typeface="Gill Sans MT" panose="020B0502020104020203" pitchFamily="34" charset="0"/>
              <a:cs typeface="Arial" panose="020B0604020202020204" pitchFamily="34" charset="0"/>
            </a:endParaRPr>
          </a:p>
        </p:txBody>
      </p:sp>
      <p:sp>
        <p:nvSpPr>
          <p:cNvPr id="27" name="Text Box 13">
            <a:extLst>
              <a:ext uri="{FF2B5EF4-FFF2-40B4-BE49-F238E27FC236}">
                <a16:creationId xmlns:a16="http://schemas.microsoft.com/office/drawing/2014/main" id="{4863AD25-9A77-43A3-AC41-05BAB91AB774}"/>
              </a:ext>
            </a:extLst>
          </p:cNvPr>
          <p:cNvSpPr txBox="1">
            <a:spLocks noChangeArrowheads="1"/>
          </p:cNvSpPr>
          <p:nvPr/>
        </p:nvSpPr>
        <p:spPr bwMode="auto">
          <a:xfrm>
            <a:off x="6362298" y="1712811"/>
            <a:ext cx="566681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342900" indent="-342900">
              <a:spcBef>
                <a:spcPct val="0"/>
              </a:spcBef>
              <a:buClrTx/>
              <a:buSzTx/>
              <a:buFont typeface="Arial" panose="020B0604020202020204" pitchFamily="34" charset="0"/>
              <a:buChar char="•"/>
            </a:pPr>
            <a:r>
              <a:rPr lang="en-NZ" altLang="en-US" sz="2800" dirty="0">
                <a:latin typeface="+mn-lt"/>
                <a:cs typeface="Arial" panose="020B0604020202020204" pitchFamily="34" charset="0"/>
              </a:rPr>
              <a:t>How do investors respond to the rise in foreign interest rates? </a:t>
            </a:r>
          </a:p>
          <a:p>
            <a:pPr marL="342900" indent="-342900">
              <a:spcBef>
                <a:spcPct val="0"/>
              </a:spcBef>
              <a:buClrTx/>
              <a:buSzTx/>
              <a:buFont typeface="Arial" panose="020B0604020202020204" pitchFamily="34" charset="0"/>
              <a:buChar char="•"/>
            </a:pPr>
            <a:r>
              <a:rPr lang="en-NZ" altLang="en-US" sz="2800" dirty="0">
                <a:latin typeface="+mn-lt"/>
                <a:cs typeface="Arial" panose="020B0604020202020204" pitchFamily="34" charset="0"/>
              </a:rPr>
              <a:t>How does the investors’ decision affect the two curves?</a:t>
            </a:r>
          </a:p>
          <a:p>
            <a:pPr marL="342900" indent="-342900">
              <a:spcBef>
                <a:spcPct val="0"/>
              </a:spcBef>
              <a:buClrTx/>
              <a:buSzTx/>
              <a:buFont typeface="Arial" panose="020B0604020202020204" pitchFamily="34" charset="0"/>
              <a:buChar char="•"/>
            </a:pPr>
            <a:r>
              <a:rPr lang="en-NZ" altLang="en-US" sz="2800" dirty="0">
                <a:latin typeface="+mn-lt"/>
                <a:cs typeface="Arial" panose="020B0604020202020204" pitchFamily="34" charset="0"/>
              </a:rPr>
              <a:t>How does the exchange rate move?</a:t>
            </a:r>
            <a:endParaRPr lang="en-GB" altLang="en-US" sz="2800" dirty="0">
              <a:latin typeface="+mn-lt"/>
              <a:cs typeface="Arial" panose="020B0604020202020204" pitchFamily="34" charset="0"/>
            </a:endParaRPr>
          </a:p>
        </p:txBody>
      </p:sp>
      <p:sp>
        <p:nvSpPr>
          <p:cNvPr id="30" name="Slide Number Placeholder 3">
            <a:extLst>
              <a:ext uri="{FF2B5EF4-FFF2-40B4-BE49-F238E27FC236}">
                <a16:creationId xmlns:a16="http://schemas.microsoft.com/office/drawing/2014/main" id="{FD1B28CC-1879-45E8-9FCD-D70E700CE38E}"/>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12</a:t>
            </a:fld>
            <a:endParaRPr lang="en-US" dirty="0"/>
          </a:p>
        </p:txBody>
      </p:sp>
    </p:spTree>
    <p:extLst>
      <p:ext uri="{BB962C8B-B14F-4D97-AF65-F5344CB8AC3E}">
        <p14:creationId xmlns:p14="http://schemas.microsoft.com/office/powerpoint/2010/main" val="99825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8">
            <a:extLst>
              <a:ext uri="{FF2B5EF4-FFF2-40B4-BE49-F238E27FC236}">
                <a16:creationId xmlns:a16="http://schemas.microsoft.com/office/drawing/2014/main" id="{960E696C-7837-4425-BE15-A5EEB74EE5F7}"/>
              </a:ext>
            </a:extLst>
          </p:cNvPr>
          <p:cNvSpPr txBox="1">
            <a:spLocks noChangeArrowheads="1"/>
          </p:cNvSpPr>
          <p:nvPr/>
        </p:nvSpPr>
        <p:spPr bwMode="auto">
          <a:xfrm>
            <a:off x="5898344" y="5086968"/>
            <a:ext cx="146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chemeClr val="accent6">
                    <a:lumMod val="50000"/>
                  </a:schemeClr>
                </a:solidFill>
                <a:cs typeface="Arial" panose="020B0604020202020204" pitchFamily="34" charset="0"/>
              </a:rPr>
              <a:t>Demand</a:t>
            </a:r>
            <a:endParaRPr lang="en-GB" altLang="en-US" sz="2400" b="1" dirty="0">
              <a:solidFill>
                <a:schemeClr val="accent6">
                  <a:lumMod val="50000"/>
                </a:schemeClr>
              </a:solidFill>
              <a:cs typeface="Arial" panose="020B0604020202020204" pitchFamily="34" charset="0"/>
            </a:endParaRPr>
          </a:p>
        </p:txBody>
      </p:sp>
      <p:sp>
        <p:nvSpPr>
          <p:cNvPr id="32" name="Text Box 9">
            <a:extLst>
              <a:ext uri="{FF2B5EF4-FFF2-40B4-BE49-F238E27FC236}">
                <a16:creationId xmlns:a16="http://schemas.microsoft.com/office/drawing/2014/main" id="{9BBBD0E8-4379-43EF-9782-3B478ACF3B7D}"/>
              </a:ext>
            </a:extLst>
          </p:cNvPr>
          <p:cNvSpPr txBox="1">
            <a:spLocks noChangeArrowheads="1"/>
          </p:cNvSpPr>
          <p:nvPr/>
        </p:nvSpPr>
        <p:spPr bwMode="auto">
          <a:xfrm>
            <a:off x="4485426" y="2164046"/>
            <a:ext cx="1236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rgbClr val="0070C0"/>
                </a:solidFill>
                <a:cs typeface="Arial" panose="020B0604020202020204" pitchFamily="34" charset="0"/>
              </a:rPr>
              <a:t>Supply</a:t>
            </a:r>
            <a:endParaRPr lang="en-GB" altLang="en-US" sz="2400" b="1" dirty="0">
              <a:solidFill>
                <a:srgbClr val="0070C0"/>
              </a:solidFill>
              <a:cs typeface="Arial" panose="020B0604020202020204" pitchFamily="34" charset="0"/>
            </a:endParaRPr>
          </a:p>
        </p:txBody>
      </p:sp>
      <p:sp>
        <p:nvSpPr>
          <p:cNvPr id="33" name="Line 10">
            <a:extLst>
              <a:ext uri="{FF2B5EF4-FFF2-40B4-BE49-F238E27FC236}">
                <a16:creationId xmlns:a16="http://schemas.microsoft.com/office/drawing/2014/main" id="{F6ED8C8E-2102-4B3B-BB06-065115F0A56D}"/>
              </a:ext>
            </a:extLst>
          </p:cNvPr>
          <p:cNvSpPr>
            <a:spLocks noChangeShapeType="1"/>
          </p:cNvSpPr>
          <p:nvPr/>
        </p:nvSpPr>
        <p:spPr bwMode="auto">
          <a:xfrm flipH="1">
            <a:off x="2381140" y="4063432"/>
            <a:ext cx="2339975" cy="0"/>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sp>
        <p:nvSpPr>
          <p:cNvPr id="37" name="Text Box 15">
            <a:extLst>
              <a:ext uri="{FF2B5EF4-FFF2-40B4-BE49-F238E27FC236}">
                <a16:creationId xmlns:a16="http://schemas.microsoft.com/office/drawing/2014/main" id="{6313172F-CBE2-42D0-9F4C-40766F608C03}"/>
              </a:ext>
            </a:extLst>
          </p:cNvPr>
          <p:cNvSpPr txBox="1">
            <a:spLocks noChangeArrowheads="1"/>
          </p:cNvSpPr>
          <p:nvPr/>
        </p:nvSpPr>
        <p:spPr bwMode="auto">
          <a:xfrm>
            <a:off x="1833453" y="3798680"/>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e1</a:t>
            </a:r>
            <a:endParaRPr lang="en-GB" altLang="en-US" sz="2400" dirty="0">
              <a:cs typeface="Arial" panose="020B0604020202020204" pitchFamily="34" charset="0"/>
            </a:endParaRPr>
          </a:p>
        </p:txBody>
      </p:sp>
      <p:grpSp>
        <p:nvGrpSpPr>
          <p:cNvPr id="4" name="Group 3">
            <a:extLst>
              <a:ext uri="{FF2B5EF4-FFF2-40B4-BE49-F238E27FC236}">
                <a16:creationId xmlns:a16="http://schemas.microsoft.com/office/drawing/2014/main" id="{38E092A8-582F-4FB5-A357-5684F1EFD708}"/>
              </a:ext>
            </a:extLst>
          </p:cNvPr>
          <p:cNvGrpSpPr/>
          <p:nvPr/>
        </p:nvGrpSpPr>
        <p:grpSpPr>
          <a:xfrm>
            <a:off x="1773655" y="4229207"/>
            <a:ext cx="3554943" cy="461665"/>
            <a:chOff x="2900681" y="2775316"/>
            <a:chExt cx="2595244" cy="461665"/>
          </a:xfrm>
        </p:grpSpPr>
        <p:sp>
          <p:nvSpPr>
            <p:cNvPr id="36" name="Line 14">
              <a:extLst>
                <a:ext uri="{FF2B5EF4-FFF2-40B4-BE49-F238E27FC236}">
                  <a16:creationId xmlns:a16="http://schemas.microsoft.com/office/drawing/2014/main" id="{BBE11D9E-0918-4ADE-B610-E2A5E6CAE8D1}"/>
                </a:ext>
              </a:extLst>
            </p:cNvPr>
            <p:cNvSpPr>
              <a:spLocks noChangeShapeType="1"/>
            </p:cNvSpPr>
            <p:nvPr/>
          </p:nvSpPr>
          <p:spPr bwMode="auto">
            <a:xfrm flipH="1">
              <a:off x="3423503" y="3037523"/>
              <a:ext cx="2072422" cy="0"/>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sp>
          <p:nvSpPr>
            <p:cNvPr id="38" name="Text Box 16">
              <a:extLst>
                <a:ext uri="{FF2B5EF4-FFF2-40B4-BE49-F238E27FC236}">
                  <a16:creationId xmlns:a16="http://schemas.microsoft.com/office/drawing/2014/main" id="{B7D8A832-99B2-40A7-9821-49E96F3647A5}"/>
                </a:ext>
              </a:extLst>
            </p:cNvPr>
            <p:cNvSpPr txBox="1">
              <a:spLocks noChangeArrowheads="1"/>
            </p:cNvSpPr>
            <p:nvPr/>
          </p:nvSpPr>
          <p:spPr bwMode="auto">
            <a:xfrm>
              <a:off x="2900681" y="2775316"/>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e2</a:t>
              </a:r>
              <a:endParaRPr lang="en-GB" altLang="en-US" sz="2400" dirty="0">
                <a:cs typeface="Arial" panose="020B0604020202020204" pitchFamily="34" charset="0"/>
              </a:endParaRPr>
            </a:p>
          </p:txBody>
        </p:sp>
      </p:grpSp>
      <p:grpSp>
        <p:nvGrpSpPr>
          <p:cNvPr id="9" name="Group 8">
            <a:extLst>
              <a:ext uri="{FF2B5EF4-FFF2-40B4-BE49-F238E27FC236}">
                <a16:creationId xmlns:a16="http://schemas.microsoft.com/office/drawing/2014/main" id="{AC6021FA-9701-4BD8-87AB-C373BF38B885}"/>
              </a:ext>
            </a:extLst>
          </p:cNvPr>
          <p:cNvGrpSpPr/>
          <p:nvPr/>
        </p:nvGrpSpPr>
        <p:grpSpPr>
          <a:xfrm>
            <a:off x="193786" y="3765063"/>
            <a:ext cx="2698528" cy="1200150"/>
            <a:chOff x="1268952" y="3513854"/>
            <a:chExt cx="2698528" cy="1200150"/>
          </a:xfrm>
        </p:grpSpPr>
        <p:sp>
          <p:nvSpPr>
            <p:cNvPr id="39" name="Line 17">
              <a:extLst>
                <a:ext uri="{FF2B5EF4-FFF2-40B4-BE49-F238E27FC236}">
                  <a16:creationId xmlns:a16="http://schemas.microsoft.com/office/drawing/2014/main" id="{F0AF90F6-4AAC-4C39-88D4-F2EA3E0E4EAC}"/>
                </a:ext>
              </a:extLst>
            </p:cNvPr>
            <p:cNvSpPr>
              <a:spLocks noChangeShapeType="1"/>
            </p:cNvSpPr>
            <p:nvPr/>
          </p:nvSpPr>
          <p:spPr bwMode="auto">
            <a:xfrm>
              <a:off x="3967480" y="3823334"/>
              <a:ext cx="0" cy="557563"/>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NZ"/>
            </a:p>
          </p:txBody>
        </p:sp>
        <p:sp>
          <p:nvSpPr>
            <p:cNvPr id="40" name="Text Box 18">
              <a:extLst>
                <a:ext uri="{FF2B5EF4-FFF2-40B4-BE49-F238E27FC236}">
                  <a16:creationId xmlns:a16="http://schemas.microsoft.com/office/drawing/2014/main" id="{5938A142-D082-4AC0-AB77-461370EA93B4}"/>
                </a:ext>
              </a:extLst>
            </p:cNvPr>
            <p:cNvSpPr txBox="1">
              <a:spLocks noChangeArrowheads="1"/>
            </p:cNvSpPr>
            <p:nvPr/>
          </p:nvSpPr>
          <p:spPr bwMode="auto">
            <a:xfrm>
              <a:off x="1268952" y="3513854"/>
              <a:ext cx="170700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NZ" altLang="en-US" sz="2400" b="1" i="1" dirty="0">
                  <a:latin typeface="+mn-lt"/>
                  <a:cs typeface="Arial" panose="020B0604020202020204" pitchFamily="34" charset="0"/>
                </a:rPr>
                <a:t>Dollar</a:t>
              </a:r>
            </a:p>
            <a:p>
              <a:pPr algn="r" eaLnBrk="1" hangingPunct="1">
                <a:spcBef>
                  <a:spcPct val="0"/>
                </a:spcBef>
                <a:buClrTx/>
                <a:buSzTx/>
                <a:buFontTx/>
                <a:buNone/>
              </a:pPr>
              <a:r>
                <a:rPr lang="en-NZ" altLang="en-US" sz="2400" b="1" i="1" dirty="0">
                  <a:latin typeface="+mn-lt"/>
                  <a:cs typeface="Arial" panose="020B0604020202020204" pitchFamily="34" charset="0"/>
                </a:rPr>
                <a:t>depreciates</a:t>
              </a:r>
            </a:p>
            <a:p>
              <a:pPr algn="r" eaLnBrk="1" hangingPunct="1">
                <a:spcBef>
                  <a:spcPct val="0"/>
                </a:spcBef>
                <a:buClrTx/>
                <a:buSzTx/>
                <a:buFontTx/>
                <a:buNone/>
              </a:pPr>
              <a:r>
                <a:rPr lang="en-NZ" altLang="en-US" sz="2400" b="1" i="1" dirty="0">
                  <a:latin typeface="+mn-lt"/>
                  <a:cs typeface="Arial" panose="020B0604020202020204" pitchFamily="34" charset="0"/>
                </a:rPr>
                <a:t>in value</a:t>
              </a:r>
              <a:endParaRPr lang="en-GB" altLang="en-US" sz="2400" b="1" i="1" dirty="0">
                <a:latin typeface="+mn-lt"/>
                <a:cs typeface="Arial" panose="020B0604020202020204" pitchFamily="34" charset="0"/>
              </a:endParaRPr>
            </a:p>
          </p:txBody>
        </p:sp>
      </p:grpSp>
      <p:sp>
        <p:nvSpPr>
          <p:cNvPr id="41" name="Text Box 19">
            <a:extLst>
              <a:ext uri="{FF2B5EF4-FFF2-40B4-BE49-F238E27FC236}">
                <a16:creationId xmlns:a16="http://schemas.microsoft.com/office/drawing/2014/main" id="{D473733D-E524-480C-96F2-4E17D416941E}"/>
              </a:ext>
            </a:extLst>
          </p:cNvPr>
          <p:cNvSpPr txBox="1">
            <a:spLocks noChangeArrowheads="1"/>
          </p:cNvSpPr>
          <p:nvPr/>
        </p:nvSpPr>
        <p:spPr bwMode="auto">
          <a:xfrm>
            <a:off x="1087327" y="1917133"/>
            <a:ext cx="1188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i="1" dirty="0">
                <a:cs typeface="Arial" panose="020B0604020202020204" pitchFamily="34" charset="0"/>
              </a:rPr>
              <a:t>e=</a:t>
            </a:r>
            <a:r>
              <a:rPr lang="en-US" altLang="en-US" sz="2400" b="1" i="1" dirty="0">
                <a:cs typeface="Tahoma" panose="020B0604030504040204" pitchFamily="34" charset="0"/>
              </a:rPr>
              <a:t>£/$</a:t>
            </a:r>
          </a:p>
        </p:txBody>
      </p:sp>
      <p:cxnSp>
        <p:nvCxnSpPr>
          <p:cNvPr id="42" name="Straight Connector 2">
            <a:extLst>
              <a:ext uri="{FF2B5EF4-FFF2-40B4-BE49-F238E27FC236}">
                <a16:creationId xmlns:a16="http://schemas.microsoft.com/office/drawing/2014/main" id="{8097A023-ADFD-49B9-8788-905C21693E53}"/>
              </a:ext>
            </a:extLst>
          </p:cNvPr>
          <p:cNvCxnSpPr>
            <a:cxnSpLocks noChangeShapeType="1"/>
          </p:cNvCxnSpPr>
          <p:nvPr/>
        </p:nvCxnSpPr>
        <p:spPr bwMode="auto">
          <a:xfrm>
            <a:off x="2979627" y="2771208"/>
            <a:ext cx="3313112" cy="2333625"/>
          </a:xfrm>
          <a:prstGeom prst="line">
            <a:avLst/>
          </a:prstGeom>
          <a:noFill/>
          <a:ln w="3810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44" name="Straight Connector 2">
            <a:extLst>
              <a:ext uri="{FF2B5EF4-FFF2-40B4-BE49-F238E27FC236}">
                <a16:creationId xmlns:a16="http://schemas.microsoft.com/office/drawing/2014/main" id="{DBB87225-E307-491E-A117-BDE39A3C4856}"/>
              </a:ext>
            </a:extLst>
          </p:cNvPr>
          <p:cNvCxnSpPr>
            <a:cxnSpLocks noChangeShapeType="1"/>
          </p:cNvCxnSpPr>
          <p:nvPr/>
        </p:nvCxnSpPr>
        <p:spPr bwMode="auto">
          <a:xfrm flipH="1">
            <a:off x="3799852" y="2432270"/>
            <a:ext cx="2017712" cy="3095625"/>
          </a:xfrm>
          <a:prstGeom prst="line">
            <a:avLst/>
          </a:prstGeom>
          <a:noFill/>
          <a:ln w="38100" algn="ctr">
            <a:solidFill>
              <a:srgbClr val="0070C0"/>
            </a:solidFill>
            <a:miter lim="800000"/>
            <a:headEnd/>
            <a:tailEnd/>
          </a:ln>
          <a:extLst>
            <a:ext uri="{909E8E84-426E-40DD-AFC4-6F175D3DCCD1}">
              <a14:hiddenFill xmlns:a14="http://schemas.microsoft.com/office/drawing/2010/main">
                <a:noFill/>
              </a14:hiddenFill>
            </a:ext>
          </a:extLst>
        </p:spPr>
      </p:cxnSp>
      <p:sp>
        <p:nvSpPr>
          <p:cNvPr id="23" name="Line 4">
            <a:extLst>
              <a:ext uri="{FF2B5EF4-FFF2-40B4-BE49-F238E27FC236}">
                <a16:creationId xmlns:a16="http://schemas.microsoft.com/office/drawing/2014/main" id="{CC97408C-74AC-46E6-95AC-A03187F263AA}"/>
              </a:ext>
            </a:extLst>
          </p:cNvPr>
          <p:cNvSpPr>
            <a:spLocks noChangeShapeType="1"/>
          </p:cNvSpPr>
          <p:nvPr/>
        </p:nvSpPr>
        <p:spPr bwMode="auto">
          <a:xfrm>
            <a:off x="2358914" y="1658369"/>
            <a:ext cx="0" cy="4191000"/>
          </a:xfrm>
          <a:prstGeom prst="line">
            <a:avLst/>
          </a:prstGeom>
          <a:noFill/>
          <a:ln w="3810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24" name="Line 5">
            <a:extLst>
              <a:ext uri="{FF2B5EF4-FFF2-40B4-BE49-F238E27FC236}">
                <a16:creationId xmlns:a16="http://schemas.microsoft.com/office/drawing/2014/main" id="{BDC78692-6584-4DBB-A59C-3A22F3FEB099}"/>
              </a:ext>
            </a:extLst>
          </p:cNvPr>
          <p:cNvSpPr>
            <a:spLocks noChangeShapeType="1"/>
          </p:cNvSpPr>
          <p:nvPr/>
        </p:nvSpPr>
        <p:spPr bwMode="auto">
          <a:xfrm>
            <a:off x="2352386" y="5849369"/>
            <a:ext cx="5257800" cy="0"/>
          </a:xfrm>
          <a:prstGeom prst="line">
            <a:avLst/>
          </a:prstGeom>
          <a:noFill/>
          <a:ln w="381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3" name="Rectangle 2">
            <a:extLst>
              <a:ext uri="{FF2B5EF4-FFF2-40B4-BE49-F238E27FC236}">
                <a16:creationId xmlns:a16="http://schemas.microsoft.com/office/drawing/2014/main" id="{5F68B291-C090-4DDB-A7B6-A8F8972F3F95}"/>
              </a:ext>
            </a:extLst>
          </p:cNvPr>
          <p:cNvSpPr/>
          <p:nvPr/>
        </p:nvSpPr>
        <p:spPr>
          <a:xfrm>
            <a:off x="6487507" y="4056939"/>
            <a:ext cx="5150801" cy="892552"/>
          </a:xfrm>
          <a:prstGeom prst="rect">
            <a:avLst/>
          </a:prstGeom>
        </p:spPr>
        <p:txBody>
          <a:bodyPr wrap="square">
            <a:spAutoFit/>
          </a:bodyPr>
          <a:lstStyle/>
          <a:p>
            <a:pPr>
              <a:spcBef>
                <a:spcPct val="0"/>
              </a:spcBef>
              <a:buClrTx/>
              <a:buSzTx/>
              <a:buNone/>
            </a:pPr>
            <a:r>
              <a:rPr lang="en-NZ" altLang="en-US" sz="2600" b="1" dirty="0">
                <a:solidFill>
                  <a:schemeClr val="accent6">
                    <a:lumMod val="50000"/>
                  </a:schemeClr>
                </a:solidFill>
                <a:cs typeface="Arial" panose="020B0604020202020204" pitchFamily="34" charset="0"/>
              </a:rPr>
              <a:t>As a result, the supply curve for the dollar shifts rightward.</a:t>
            </a:r>
          </a:p>
        </p:txBody>
      </p:sp>
      <p:sp>
        <p:nvSpPr>
          <p:cNvPr id="27" name="Text Box 13">
            <a:extLst>
              <a:ext uri="{FF2B5EF4-FFF2-40B4-BE49-F238E27FC236}">
                <a16:creationId xmlns:a16="http://schemas.microsoft.com/office/drawing/2014/main" id="{4863AD25-9A77-43A3-AC41-05BAB91AB774}"/>
              </a:ext>
            </a:extLst>
          </p:cNvPr>
          <p:cNvSpPr txBox="1">
            <a:spLocks noChangeArrowheads="1"/>
          </p:cNvSpPr>
          <p:nvPr/>
        </p:nvSpPr>
        <p:spPr bwMode="auto">
          <a:xfrm>
            <a:off x="6350431" y="1730991"/>
            <a:ext cx="568739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None/>
            </a:pPr>
            <a:r>
              <a:rPr lang="en-NZ" altLang="en-US" sz="2600" dirty="0">
                <a:latin typeface="+mn-lt"/>
                <a:cs typeface="Arial" panose="020B0604020202020204" pitchFamily="34" charset="0"/>
              </a:rPr>
              <a:t>If the foreign interest rate rises, investors </a:t>
            </a:r>
          </a:p>
          <a:p>
            <a:pPr marL="342900" indent="-342900">
              <a:spcBef>
                <a:spcPct val="0"/>
              </a:spcBef>
              <a:buClrTx/>
              <a:buSzTx/>
              <a:buFont typeface="Arial" panose="020B0604020202020204" pitchFamily="34" charset="0"/>
              <a:buChar char="•"/>
            </a:pPr>
            <a:r>
              <a:rPr lang="en-NZ" altLang="en-US" sz="2600" dirty="0">
                <a:latin typeface="+mn-lt"/>
                <a:cs typeface="Arial" panose="020B0604020202020204" pitchFamily="34" charset="0"/>
              </a:rPr>
              <a:t>sell dollar-denominated assets, </a:t>
            </a:r>
          </a:p>
          <a:p>
            <a:pPr marL="342900" indent="-342900">
              <a:spcBef>
                <a:spcPct val="0"/>
              </a:spcBef>
              <a:buClrTx/>
              <a:buSzTx/>
              <a:buFont typeface="Arial" panose="020B0604020202020204" pitchFamily="34" charset="0"/>
              <a:buChar char="•"/>
            </a:pPr>
            <a:r>
              <a:rPr lang="en-NZ" altLang="en-US" sz="2600" dirty="0">
                <a:latin typeface="+mn-lt"/>
                <a:cs typeface="Arial" panose="020B0604020202020204" pitchFamily="34" charset="0"/>
              </a:rPr>
              <a:t>exchange dollars for British pounds, </a:t>
            </a:r>
          </a:p>
          <a:p>
            <a:pPr marL="342900" indent="-342900">
              <a:spcBef>
                <a:spcPct val="0"/>
              </a:spcBef>
              <a:buClrTx/>
              <a:buSzTx/>
              <a:buFont typeface="Arial" panose="020B0604020202020204" pitchFamily="34" charset="0"/>
              <a:buChar char="•"/>
            </a:pPr>
            <a:r>
              <a:rPr lang="en-NZ" altLang="en-US" sz="2600" dirty="0">
                <a:latin typeface="+mn-lt"/>
                <a:cs typeface="Arial" panose="020B0604020202020204" pitchFamily="34" charset="0"/>
              </a:rPr>
              <a:t>make GBP denominated deposits. </a:t>
            </a:r>
          </a:p>
        </p:txBody>
      </p:sp>
      <p:sp>
        <p:nvSpPr>
          <p:cNvPr id="30" name="Text Box 22">
            <a:extLst>
              <a:ext uri="{FF2B5EF4-FFF2-40B4-BE49-F238E27FC236}">
                <a16:creationId xmlns:a16="http://schemas.microsoft.com/office/drawing/2014/main" id="{3CDE98C6-836F-4DA8-AB73-1618DFC45ABD}"/>
              </a:ext>
            </a:extLst>
          </p:cNvPr>
          <p:cNvSpPr txBox="1">
            <a:spLocks noChangeArrowheads="1"/>
          </p:cNvSpPr>
          <p:nvPr/>
        </p:nvSpPr>
        <p:spPr bwMode="auto">
          <a:xfrm>
            <a:off x="7610186" y="5603147"/>
            <a:ext cx="3075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Quantity of dollars</a:t>
            </a:r>
            <a:endParaRPr lang="en-GB" altLang="en-US" sz="2600" b="1" i="1" dirty="0">
              <a:latin typeface="Gill Sans MT" panose="020B0502020104020203" pitchFamily="34" charset="0"/>
              <a:cs typeface="Arial" panose="020B0604020202020204" pitchFamily="34" charset="0"/>
            </a:endParaRPr>
          </a:p>
        </p:txBody>
      </p:sp>
      <p:sp>
        <p:nvSpPr>
          <p:cNvPr id="35" name="Slide Number Placeholder 3">
            <a:extLst>
              <a:ext uri="{FF2B5EF4-FFF2-40B4-BE49-F238E27FC236}">
                <a16:creationId xmlns:a16="http://schemas.microsoft.com/office/drawing/2014/main" id="{37FC4644-B690-487D-8C34-2730EC2DAECC}"/>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13</a:t>
            </a:fld>
            <a:endParaRPr lang="en-US" dirty="0"/>
          </a:p>
        </p:txBody>
      </p:sp>
      <p:sp>
        <p:nvSpPr>
          <p:cNvPr id="26" name="Text Box 4">
            <a:extLst>
              <a:ext uri="{FF2B5EF4-FFF2-40B4-BE49-F238E27FC236}">
                <a16:creationId xmlns:a16="http://schemas.microsoft.com/office/drawing/2014/main" id="{ACA31CB8-B786-40FB-92BA-56D212AD5222}"/>
              </a:ext>
            </a:extLst>
          </p:cNvPr>
          <p:cNvSpPr txBox="1">
            <a:spLocks noChangeArrowheads="1"/>
          </p:cNvSpPr>
          <p:nvPr/>
        </p:nvSpPr>
        <p:spPr bwMode="auto">
          <a:xfrm>
            <a:off x="533399" y="251937"/>
            <a:ext cx="6762744"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Discussion</a:t>
            </a:r>
            <a:r>
              <a:rPr lang="en-NZ" altLang="en-US" dirty="0">
                <a:solidFill>
                  <a:schemeClr val="tx1"/>
                </a:solidFill>
              </a:rPr>
              <a:t>: </a:t>
            </a:r>
            <a:r>
              <a:rPr lang="en-NZ" altLang="en-US" sz="2800" dirty="0">
                <a:solidFill>
                  <a:srgbClr val="7030A0"/>
                </a:solidFill>
              </a:rPr>
              <a:t>What if the interest rate on GBP-denominated deposits rise?</a:t>
            </a:r>
            <a:endParaRPr lang="en-US" sz="2800" dirty="0">
              <a:solidFill>
                <a:srgbClr val="7030A0"/>
              </a:solidFill>
              <a:latin typeface="Calibri" panose="020F0502020204030204" pitchFamily="34" charset="0"/>
              <a:cs typeface="Calibri" panose="020F0502020204030204" pitchFamily="34" charset="0"/>
            </a:endParaRPr>
          </a:p>
        </p:txBody>
      </p:sp>
      <p:cxnSp>
        <p:nvCxnSpPr>
          <p:cNvPr id="28" name="Straight Connector 2">
            <a:extLst>
              <a:ext uri="{FF2B5EF4-FFF2-40B4-BE49-F238E27FC236}">
                <a16:creationId xmlns:a16="http://schemas.microsoft.com/office/drawing/2014/main" id="{15DDAC1A-9D55-4CE5-BCF1-B6CC284A28B0}"/>
              </a:ext>
            </a:extLst>
          </p:cNvPr>
          <p:cNvCxnSpPr>
            <a:cxnSpLocks noChangeShapeType="1"/>
          </p:cNvCxnSpPr>
          <p:nvPr/>
        </p:nvCxnSpPr>
        <p:spPr bwMode="auto">
          <a:xfrm flipH="1">
            <a:off x="4485426" y="2684477"/>
            <a:ext cx="2017712" cy="3095625"/>
          </a:xfrm>
          <a:prstGeom prst="line">
            <a:avLst/>
          </a:prstGeom>
          <a:noFill/>
          <a:ln w="38100" algn="ctr">
            <a:solidFill>
              <a:srgbClr val="0070C0"/>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5302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1000"/>
                                        <p:tgtEl>
                                          <p:spTgt spid="27">
                                            <p:txEl>
                                              <p:pRg st="1" end="1"/>
                                            </p:txEl>
                                          </p:spTgt>
                                        </p:tgtEl>
                                      </p:cBhvr>
                                    </p:animEffect>
                                    <p:anim calcmode="lin" valueType="num">
                                      <p:cBhvr>
                                        <p:cTn id="13"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1000"/>
                                        <p:tgtEl>
                                          <p:spTgt spid="27">
                                            <p:txEl>
                                              <p:pRg st="2" end="2"/>
                                            </p:txEl>
                                          </p:spTgt>
                                        </p:tgtEl>
                                      </p:cBhvr>
                                    </p:animEffect>
                                    <p:anim calcmode="lin" valueType="num">
                                      <p:cBhvr>
                                        <p:cTn id="18"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1000"/>
                                        <p:tgtEl>
                                          <p:spTgt spid="27">
                                            <p:txEl>
                                              <p:pRg st="3" end="3"/>
                                            </p:txEl>
                                          </p:spTgt>
                                        </p:tgtEl>
                                      </p:cBhvr>
                                    </p:animEffect>
                                    <p:anim calcmode="lin" valueType="num">
                                      <p:cBhvr>
                                        <p:cTn id="23"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righ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8">
            <a:extLst>
              <a:ext uri="{FF2B5EF4-FFF2-40B4-BE49-F238E27FC236}">
                <a16:creationId xmlns:a16="http://schemas.microsoft.com/office/drawing/2014/main" id="{960E696C-7837-4425-BE15-A5EEB74EE5F7}"/>
              </a:ext>
            </a:extLst>
          </p:cNvPr>
          <p:cNvSpPr txBox="1">
            <a:spLocks noChangeArrowheads="1"/>
          </p:cNvSpPr>
          <p:nvPr/>
        </p:nvSpPr>
        <p:spPr bwMode="auto">
          <a:xfrm>
            <a:off x="5898344" y="5086968"/>
            <a:ext cx="146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chemeClr val="accent6">
                    <a:lumMod val="50000"/>
                  </a:schemeClr>
                </a:solidFill>
                <a:cs typeface="Arial" panose="020B0604020202020204" pitchFamily="34" charset="0"/>
              </a:rPr>
              <a:t>Demand</a:t>
            </a:r>
            <a:endParaRPr lang="en-GB" altLang="en-US" sz="2400" b="1" dirty="0">
              <a:solidFill>
                <a:schemeClr val="accent6">
                  <a:lumMod val="50000"/>
                </a:schemeClr>
              </a:solidFill>
              <a:cs typeface="Arial" panose="020B0604020202020204" pitchFamily="34" charset="0"/>
            </a:endParaRPr>
          </a:p>
        </p:txBody>
      </p:sp>
      <p:sp>
        <p:nvSpPr>
          <p:cNvPr id="32" name="Text Box 9">
            <a:extLst>
              <a:ext uri="{FF2B5EF4-FFF2-40B4-BE49-F238E27FC236}">
                <a16:creationId xmlns:a16="http://schemas.microsoft.com/office/drawing/2014/main" id="{9BBBD0E8-4379-43EF-9782-3B478ACF3B7D}"/>
              </a:ext>
            </a:extLst>
          </p:cNvPr>
          <p:cNvSpPr txBox="1">
            <a:spLocks noChangeArrowheads="1"/>
          </p:cNvSpPr>
          <p:nvPr/>
        </p:nvSpPr>
        <p:spPr bwMode="auto">
          <a:xfrm>
            <a:off x="4485426" y="2164046"/>
            <a:ext cx="1236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rgbClr val="0070C0"/>
                </a:solidFill>
                <a:cs typeface="Arial" panose="020B0604020202020204" pitchFamily="34" charset="0"/>
              </a:rPr>
              <a:t>Supply</a:t>
            </a:r>
            <a:endParaRPr lang="en-GB" altLang="en-US" sz="2400" b="1" dirty="0">
              <a:solidFill>
                <a:srgbClr val="0070C0"/>
              </a:solidFill>
              <a:cs typeface="Arial" panose="020B0604020202020204" pitchFamily="34" charset="0"/>
            </a:endParaRPr>
          </a:p>
        </p:txBody>
      </p:sp>
      <p:sp>
        <p:nvSpPr>
          <p:cNvPr id="33" name="Line 10">
            <a:extLst>
              <a:ext uri="{FF2B5EF4-FFF2-40B4-BE49-F238E27FC236}">
                <a16:creationId xmlns:a16="http://schemas.microsoft.com/office/drawing/2014/main" id="{F6ED8C8E-2102-4B3B-BB06-065115F0A56D}"/>
              </a:ext>
            </a:extLst>
          </p:cNvPr>
          <p:cNvSpPr>
            <a:spLocks noChangeShapeType="1"/>
          </p:cNvSpPr>
          <p:nvPr/>
        </p:nvSpPr>
        <p:spPr bwMode="auto">
          <a:xfrm flipH="1">
            <a:off x="2381140" y="4063432"/>
            <a:ext cx="2339975" cy="0"/>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grpSp>
        <p:nvGrpSpPr>
          <p:cNvPr id="4" name="Group 3">
            <a:extLst>
              <a:ext uri="{FF2B5EF4-FFF2-40B4-BE49-F238E27FC236}">
                <a16:creationId xmlns:a16="http://schemas.microsoft.com/office/drawing/2014/main" id="{38E092A8-582F-4FB5-A357-5684F1EFD708}"/>
              </a:ext>
            </a:extLst>
          </p:cNvPr>
          <p:cNvGrpSpPr/>
          <p:nvPr/>
        </p:nvGrpSpPr>
        <p:grpSpPr>
          <a:xfrm>
            <a:off x="1825515" y="4265976"/>
            <a:ext cx="3530246" cy="461665"/>
            <a:chOff x="2900681" y="2670811"/>
            <a:chExt cx="3530246" cy="461665"/>
          </a:xfrm>
        </p:grpSpPr>
        <p:sp>
          <p:nvSpPr>
            <p:cNvPr id="36" name="Line 14">
              <a:extLst>
                <a:ext uri="{FF2B5EF4-FFF2-40B4-BE49-F238E27FC236}">
                  <a16:creationId xmlns:a16="http://schemas.microsoft.com/office/drawing/2014/main" id="{BBE11D9E-0918-4ADE-B610-E2A5E6CAE8D1}"/>
                </a:ext>
              </a:extLst>
            </p:cNvPr>
            <p:cNvSpPr>
              <a:spLocks noChangeShapeType="1"/>
            </p:cNvSpPr>
            <p:nvPr/>
          </p:nvSpPr>
          <p:spPr bwMode="auto">
            <a:xfrm flipH="1" flipV="1">
              <a:off x="3423503" y="2826507"/>
              <a:ext cx="3007424" cy="10511"/>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sp>
          <p:nvSpPr>
            <p:cNvPr id="38" name="Text Box 16">
              <a:extLst>
                <a:ext uri="{FF2B5EF4-FFF2-40B4-BE49-F238E27FC236}">
                  <a16:creationId xmlns:a16="http://schemas.microsoft.com/office/drawing/2014/main" id="{B7D8A832-99B2-40A7-9821-49E96F3647A5}"/>
                </a:ext>
              </a:extLst>
            </p:cNvPr>
            <p:cNvSpPr txBox="1">
              <a:spLocks noChangeArrowheads="1"/>
            </p:cNvSpPr>
            <p:nvPr/>
          </p:nvSpPr>
          <p:spPr bwMode="auto">
            <a:xfrm>
              <a:off x="2900681" y="2670811"/>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e2</a:t>
              </a:r>
              <a:endParaRPr lang="en-GB" altLang="en-US" sz="2400" dirty="0">
                <a:cs typeface="Arial" panose="020B0604020202020204" pitchFamily="34" charset="0"/>
              </a:endParaRPr>
            </a:p>
          </p:txBody>
        </p:sp>
      </p:grpSp>
      <p:sp>
        <p:nvSpPr>
          <p:cNvPr id="41" name="Text Box 19">
            <a:extLst>
              <a:ext uri="{FF2B5EF4-FFF2-40B4-BE49-F238E27FC236}">
                <a16:creationId xmlns:a16="http://schemas.microsoft.com/office/drawing/2014/main" id="{D473733D-E524-480C-96F2-4E17D416941E}"/>
              </a:ext>
            </a:extLst>
          </p:cNvPr>
          <p:cNvSpPr txBox="1">
            <a:spLocks noChangeArrowheads="1"/>
          </p:cNvSpPr>
          <p:nvPr/>
        </p:nvSpPr>
        <p:spPr bwMode="auto">
          <a:xfrm>
            <a:off x="1087327" y="1917133"/>
            <a:ext cx="1188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i="1" dirty="0">
                <a:cs typeface="Arial" panose="020B0604020202020204" pitchFamily="34" charset="0"/>
              </a:rPr>
              <a:t>e=</a:t>
            </a:r>
            <a:r>
              <a:rPr lang="en-US" altLang="en-US" sz="2400" b="1" i="1" dirty="0">
                <a:cs typeface="Tahoma" panose="020B0604030504040204" pitchFamily="34" charset="0"/>
              </a:rPr>
              <a:t>£/$</a:t>
            </a:r>
          </a:p>
        </p:txBody>
      </p:sp>
      <p:cxnSp>
        <p:nvCxnSpPr>
          <p:cNvPr id="42" name="Straight Connector 2">
            <a:extLst>
              <a:ext uri="{FF2B5EF4-FFF2-40B4-BE49-F238E27FC236}">
                <a16:creationId xmlns:a16="http://schemas.microsoft.com/office/drawing/2014/main" id="{8097A023-ADFD-49B9-8788-905C21693E53}"/>
              </a:ext>
            </a:extLst>
          </p:cNvPr>
          <p:cNvCxnSpPr>
            <a:cxnSpLocks noChangeShapeType="1"/>
          </p:cNvCxnSpPr>
          <p:nvPr/>
        </p:nvCxnSpPr>
        <p:spPr bwMode="auto">
          <a:xfrm>
            <a:off x="2979627" y="2771208"/>
            <a:ext cx="3313112" cy="2333625"/>
          </a:xfrm>
          <a:prstGeom prst="line">
            <a:avLst/>
          </a:prstGeom>
          <a:noFill/>
          <a:ln w="3810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44" name="Straight Connector 2">
            <a:extLst>
              <a:ext uri="{FF2B5EF4-FFF2-40B4-BE49-F238E27FC236}">
                <a16:creationId xmlns:a16="http://schemas.microsoft.com/office/drawing/2014/main" id="{DBB87225-E307-491E-A117-BDE39A3C4856}"/>
              </a:ext>
            </a:extLst>
          </p:cNvPr>
          <p:cNvCxnSpPr>
            <a:cxnSpLocks noChangeShapeType="1"/>
          </p:cNvCxnSpPr>
          <p:nvPr/>
        </p:nvCxnSpPr>
        <p:spPr bwMode="auto">
          <a:xfrm flipH="1">
            <a:off x="3770202" y="2479108"/>
            <a:ext cx="2017712" cy="3095625"/>
          </a:xfrm>
          <a:prstGeom prst="line">
            <a:avLst/>
          </a:prstGeom>
          <a:noFill/>
          <a:ln w="38100" algn="ctr">
            <a:solidFill>
              <a:srgbClr val="0070C0"/>
            </a:solidFill>
            <a:miter lim="800000"/>
            <a:headEnd/>
            <a:tailEnd/>
          </a:ln>
          <a:extLst>
            <a:ext uri="{909E8E84-426E-40DD-AFC4-6F175D3DCCD1}">
              <a14:hiddenFill xmlns:a14="http://schemas.microsoft.com/office/drawing/2010/main">
                <a:noFill/>
              </a14:hiddenFill>
            </a:ext>
          </a:extLst>
        </p:spPr>
      </p:cxnSp>
      <p:sp>
        <p:nvSpPr>
          <p:cNvPr id="23" name="Line 4">
            <a:extLst>
              <a:ext uri="{FF2B5EF4-FFF2-40B4-BE49-F238E27FC236}">
                <a16:creationId xmlns:a16="http://schemas.microsoft.com/office/drawing/2014/main" id="{CC97408C-74AC-46E6-95AC-A03187F263AA}"/>
              </a:ext>
            </a:extLst>
          </p:cNvPr>
          <p:cNvSpPr>
            <a:spLocks noChangeShapeType="1"/>
          </p:cNvSpPr>
          <p:nvPr/>
        </p:nvSpPr>
        <p:spPr bwMode="auto">
          <a:xfrm>
            <a:off x="2358914" y="1658369"/>
            <a:ext cx="0" cy="4191000"/>
          </a:xfrm>
          <a:prstGeom prst="line">
            <a:avLst/>
          </a:prstGeom>
          <a:noFill/>
          <a:ln w="3810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24" name="Line 5">
            <a:extLst>
              <a:ext uri="{FF2B5EF4-FFF2-40B4-BE49-F238E27FC236}">
                <a16:creationId xmlns:a16="http://schemas.microsoft.com/office/drawing/2014/main" id="{BDC78692-6584-4DBB-A59C-3A22F3FEB099}"/>
              </a:ext>
            </a:extLst>
          </p:cNvPr>
          <p:cNvSpPr>
            <a:spLocks noChangeShapeType="1"/>
          </p:cNvSpPr>
          <p:nvPr/>
        </p:nvSpPr>
        <p:spPr bwMode="auto">
          <a:xfrm>
            <a:off x="2352386" y="5849369"/>
            <a:ext cx="5257800" cy="0"/>
          </a:xfrm>
          <a:prstGeom prst="line">
            <a:avLst/>
          </a:prstGeom>
          <a:noFill/>
          <a:ln w="381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29" name="Text Box 13">
            <a:extLst>
              <a:ext uri="{FF2B5EF4-FFF2-40B4-BE49-F238E27FC236}">
                <a16:creationId xmlns:a16="http://schemas.microsoft.com/office/drawing/2014/main" id="{D037C0A5-A4E0-4504-B670-53AC4A468571}"/>
              </a:ext>
            </a:extLst>
          </p:cNvPr>
          <p:cNvSpPr txBox="1">
            <a:spLocks noChangeArrowheads="1"/>
          </p:cNvSpPr>
          <p:nvPr/>
        </p:nvSpPr>
        <p:spPr bwMode="auto">
          <a:xfrm>
            <a:off x="6389543" y="1755233"/>
            <a:ext cx="551581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342900" indent="-342900">
              <a:spcBef>
                <a:spcPct val="0"/>
              </a:spcBef>
              <a:buClrTx/>
              <a:buSzTx/>
              <a:buFont typeface="Arial" panose="020B0604020202020204" pitchFamily="34" charset="0"/>
              <a:buChar char="•"/>
            </a:pPr>
            <a:r>
              <a:rPr lang="en-NZ" altLang="en-US" sz="2600" dirty="0">
                <a:latin typeface="+mn-lt"/>
                <a:cs typeface="Arial" panose="020B0604020202020204" pitchFamily="34" charset="0"/>
              </a:rPr>
              <a:t>RNBZ “controls” the money supply (NZ dollars) in NZ.</a:t>
            </a:r>
          </a:p>
          <a:p>
            <a:pPr marL="342900" indent="-342900">
              <a:spcBef>
                <a:spcPct val="0"/>
              </a:spcBef>
              <a:buClrTx/>
              <a:buSzTx/>
              <a:buFont typeface="Arial" panose="020B0604020202020204" pitchFamily="34" charset="0"/>
              <a:buChar char="•"/>
            </a:pPr>
            <a:r>
              <a:rPr lang="en-NZ" altLang="en-US" sz="2600" dirty="0">
                <a:latin typeface="+mn-lt"/>
                <a:cs typeface="Arial" panose="020B0604020202020204" pitchFamily="34" charset="0"/>
              </a:rPr>
              <a:t>If RBNZ sells NZ dollar and buy GBP-denominated assets, </a:t>
            </a:r>
            <a:r>
              <a:rPr lang="en-NZ" altLang="en-US" sz="2600" b="1" dirty="0">
                <a:solidFill>
                  <a:srgbClr val="0070C0"/>
                </a:solidFill>
                <a:latin typeface="+mn-lt"/>
                <a:cs typeface="Arial" panose="020B0604020202020204" pitchFamily="34" charset="0"/>
              </a:rPr>
              <a:t>the supply curve of the dollar shifts rightwards</a:t>
            </a:r>
            <a:r>
              <a:rPr lang="en-NZ" altLang="en-US" sz="2600" dirty="0">
                <a:latin typeface="+mn-lt"/>
                <a:cs typeface="Arial" panose="020B0604020202020204" pitchFamily="34" charset="0"/>
              </a:rPr>
              <a:t>.</a:t>
            </a:r>
            <a:endParaRPr lang="en-GB" altLang="en-US" sz="2600" dirty="0">
              <a:latin typeface="+mn-lt"/>
              <a:cs typeface="Arial" panose="020B0604020202020204" pitchFamily="34" charset="0"/>
            </a:endParaRPr>
          </a:p>
        </p:txBody>
      </p:sp>
      <p:grpSp>
        <p:nvGrpSpPr>
          <p:cNvPr id="27" name="Group 26">
            <a:extLst>
              <a:ext uri="{FF2B5EF4-FFF2-40B4-BE49-F238E27FC236}">
                <a16:creationId xmlns:a16="http://schemas.microsoft.com/office/drawing/2014/main" id="{82884340-D314-42B3-AF3D-0D14FB47DB3A}"/>
              </a:ext>
            </a:extLst>
          </p:cNvPr>
          <p:cNvGrpSpPr/>
          <p:nvPr/>
        </p:nvGrpSpPr>
        <p:grpSpPr>
          <a:xfrm>
            <a:off x="4516464" y="3226692"/>
            <a:ext cx="1615938" cy="2480437"/>
            <a:chOff x="5572535" y="2995487"/>
            <a:chExt cx="1615938" cy="2480437"/>
          </a:xfrm>
        </p:grpSpPr>
        <p:sp>
          <p:nvSpPr>
            <p:cNvPr id="45" name="Line 12">
              <a:extLst>
                <a:ext uri="{FF2B5EF4-FFF2-40B4-BE49-F238E27FC236}">
                  <a16:creationId xmlns:a16="http://schemas.microsoft.com/office/drawing/2014/main" id="{868E49F4-0D42-40FC-B360-6DA3ADF77C43}"/>
                </a:ext>
              </a:extLst>
            </p:cNvPr>
            <p:cNvSpPr>
              <a:spLocks noChangeShapeType="1"/>
            </p:cNvSpPr>
            <p:nvPr/>
          </p:nvSpPr>
          <p:spPr bwMode="auto">
            <a:xfrm flipV="1">
              <a:off x="6195975" y="3525272"/>
              <a:ext cx="635726" cy="0"/>
            </a:xfrm>
            <a:prstGeom prst="line">
              <a:avLst/>
            </a:prstGeom>
            <a:noFill/>
            <a:ln w="76200">
              <a:solidFill>
                <a:srgbClr val="0070C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NZ"/>
            </a:p>
          </p:txBody>
        </p:sp>
        <p:cxnSp>
          <p:nvCxnSpPr>
            <p:cNvPr id="35" name="Straight Connector 2">
              <a:extLst>
                <a:ext uri="{FF2B5EF4-FFF2-40B4-BE49-F238E27FC236}">
                  <a16:creationId xmlns:a16="http://schemas.microsoft.com/office/drawing/2014/main" id="{747F5E60-4FF7-4DC2-A8B7-956985220D6C}"/>
                </a:ext>
              </a:extLst>
            </p:cNvPr>
            <p:cNvCxnSpPr>
              <a:cxnSpLocks noChangeShapeType="1"/>
            </p:cNvCxnSpPr>
            <p:nvPr/>
          </p:nvCxnSpPr>
          <p:spPr bwMode="auto">
            <a:xfrm flipH="1">
              <a:off x="5572535" y="2995487"/>
              <a:ext cx="1615938" cy="2480437"/>
            </a:xfrm>
            <a:prstGeom prst="line">
              <a:avLst/>
            </a:prstGeom>
            <a:noFill/>
            <a:ln w="38100" algn="ctr">
              <a:solidFill>
                <a:srgbClr val="0070C0"/>
              </a:solidFill>
              <a:prstDash val="sysDash"/>
              <a:miter lim="800000"/>
              <a:headEnd/>
              <a:tailEnd/>
            </a:ln>
            <a:extLst>
              <a:ext uri="{909E8E84-426E-40DD-AFC4-6F175D3DCCD1}">
                <a14:hiddenFill xmlns:a14="http://schemas.microsoft.com/office/drawing/2010/main">
                  <a:noFill/>
                </a14:hiddenFill>
              </a:ext>
            </a:extLst>
          </p:spPr>
        </p:cxnSp>
      </p:grpSp>
      <p:sp>
        <p:nvSpPr>
          <p:cNvPr id="47" name="Text Box 15">
            <a:extLst>
              <a:ext uri="{FF2B5EF4-FFF2-40B4-BE49-F238E27FC236}">
                <a16:creationId xmlns:a16="http://schemas.microsoft.com/office/drawing/2014/main" id="{38939A4C-4505-4BFA-92F0-A5B091B0276F}"/>
              </a:ext>
            </a:extLst>
          </p:cNvPr>
          <p:cNvSpPr txBox="1">
            <a:spLocks noChangeArrowheads="1"/>
          </p:cNvSpPr>
          <p:nvPr/>
        </p:nvSpPr>
        <p:spPr bwMode="auto">
          <a:xfrm>
            <a:off x="1833453" y="3798680"/>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e1</a:t>
            </a:r>
            <a:endParaRPr lang="en-GB" altLang="en-US" sz="2400" dirty="0">
              <a:cs typeface="Arial" panose="020B0604020202020204" pitchFamily="34" charset="0"/>
            </a:endParaRPr>
          </a:p>
        </p:txBody>
      </p:sp>
      <p:sp>
        <p:nvSpPr>
          <p:cNvPr id="48" name="Text Box 22">
            <a:extLst>
              <a:ext uri="{FF2B5EF4-FFF2-40B4-BE49-F238E27FC236}">
                <a16:creationId xmlns:a16="http://schemas.microsoft.com/office/drawing/2014/main" id="{9AD28B8A-0BBD-4D08-840C-3801C0191301}"/>
              </a:ext>
            </a:extLst>
          </p:cNvPr>
          <p:cNvSpPr txBox="1">
            <a:spLocks noChangeArrowheads="1"/>
          </p:cNvSpPr>
          <p:nvPr/>
        </p:nvSpPr>
        <p:spPr bwMode="auto">
          <a:xfrm>
            <a:off x="7610186" y="5603147"/>
            <a:ext cx="3075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Quantity of dollars</a:t>
            </a:r>
            <a:endParaRPr lang="en-GB" altLang="en-US" sz="2600" b="1" i="1" dirty="0">
              <a:latin typeface="Gill Sans MT" panose="020B0502020104020203" pitchFamily="34" charset="0"/>
              <a:cs typeface="Arial" panose="020B0604020202020204" pitchFamily="34" charset="0"/>
            </a:endParaRPr>
          </a:p>
        </p:txBody>
      </p:sp>
      <p:grpSp>
        <p:nvGrpSpPr>
          <p:cNvPr id="8" name="Group 7">
            <a:extLst>
              <a:ext uri="{FF2B5EF4-FFF2-40B4-BE49-F238E27FC236}">
                <a16:creationId xmlns:a16="http://schemas.microsoft.com/office/drawing/2014/main" id="{EF194C19-21E9-4FC0-9A39-1CC7A2FDEA85}"/>
              </a:ext>
            </a:extLst>
          </p:cNvPr>
          <p:cNvGrpSpPr/>
          <p:nvPr/>
        </p:nvGrpSpPr>
        <p:grpSpPr>
          <a:xfrm>
            <a:off x="193786" y="3765063"/>
            <a:ext cx="2698528" cy="1200150"/>
            <a:chOff x="193786" y="3765063"/>
            <a:chExt cx="2698528" cy="1200150"/>
          </a:xfrm>
        </p:grpSpPr>
        <p:sp>
          <p:nvSpPr>
            <p:cNvPr id="39" name="Line 17">
              <a:extLst>
                <a:ext uri="{FF2B5EF4-FFF2-40B4-BE49-F238E27FC236}">
                  <a16:creationId xmlns:a16="http://schemas.microsoft.com/office/drawing/2014/main" id="{F0AF90F6-4AAC-4C39-88D4-F2EA3E0E4EAC}"/>
                </a:ext>
              </a:extLst>
            </p:cNvPr>
            <p:cNvSpPr>
              <a:spLocks noChangeShapeType="1"/>
            </p:cNvSpPr>
            <p:nvPr/>
          </p:nvSpPr>
          <p:spPr bwMode="auto">
            <a:xfrm>
              <a:off x="2892314" y="4074543"/>
              <a:ext cx="0" cy="347129"/>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NZ"/>
            </a:p>
          </p:txBody>
        </p:sp>
        <p:sp>
          <p:nvSpPr>
            <p:cNvPr id="51" name="Text Box 18">
              <a:extLst>
                <a:ext uri="{FF2B5EF4-FFF2-40B4-BE49-F238E27FC236}">
                  <a16:creationId xmlns:a16="http://schemas.microsoft.com/office/drawing/2014/main" id="{919F847E-6CE8-4CAD-83AF-05D9EA6E5DC3}"/>
                </a:ext>
              </a:extLst>
            </p:cNvPr>
            <p:cNvSpPr txBox="1">
              <a:spLocks noChangeArrowheads="1"/>
            </p:cNvSpPr>
            <p:nvPr/>
          </p:nvSpPr>
          <p:spPr bwMode="auto">
            <a:xfrm>
              <a:off x="193786" y="3765063"/>
              <a:ext cx="170700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NZ" altLang="en-US" sz="2400" b="1" i="1" dirty="0">
                  <a:latin typeface="+mn-lt"/>
                  <a:cs typeface="Arial" panose="020B0604020202020204" pitchFamily="34" charset="0"/>
                </a:rPr>
                <a:t>Dollar</a:t>
              </a:r>
            </a:p>
            <a:p>
              <a:pPr algn="r" eaLnBrk="1" hangingPunct="1">
                <a:spcBef>
                  <a:spcPct val="0"/>
                </a:spcBef>
                <a:buClrTx/>
                <a:buSzTx/>
                <a:buFontTx/>
                <a:buNone/>
              </a:pPr>
              <a:r>
                <a:rPr lang="en-NZ" altLang="en-US" sz="2400" b="1" i="1" dirty="0">
                  <a:latin typeface="+mn-lt"/>
                  <a:cs typeface="Arial" panose="020B0604020202020204" pitchFamily="34" charset="0"/>
                </a:rPr>
                <a:t>depreciates</a:t>
              </a:r>
            </a:p>
            <a:p>
              <a:pPr algn="r" eaLnBrk="1" hangingPunct="1">
                <a:spcBef>
                  <a:spcPct val="0"/>
                </a:spcBef>
                <a:buClrTx/>
                <a:buSzTx/>
                <a:buFontTx/>
                <a:buNone/>
              </a:pPr>
              <a:r>
                <a:rPr lang="en-NZ" altLang="en-US" sz="2400" b="1" i="1" dirty="0">
                  <a:latin typeface="+mn-lt"/>
                  <a:cs typeface="Arial" panose="020B0604020202020204" pitchFamily="34" charset="0"/>
                </a:rPr>
                <a:t>in value</a:t>
              </a:r>
              <a:endParaRPr lang="en-GB" altLang="en-US" sz="2400" b="1" i="1" dirty="0">
                <a:latin typeface="+mn-lt"/>
                <a:cs typeface="Arial" panose="020B0604020202020204" pitchFamily="34" charset="0"/>
              </a:endParaRPr>
            </a:p>
          </p:txBody>
        </p:sp>
      </p:grpSp>
      <p:sp>
        <p:nvSpPr>
          <p:cNvPr id="10" name="Rectangle 9">
            <a:extLst>
              <a:ext uri="{FF2B5EF4-FFF2-40B4-BE49-F238E27FC236}">
                <a16:creationId xmlns:a16="http://schemas.microsoft.com/office/drawing/2014/main" id="{6902D415-53BB-49E4-BCFF-F546BC72C47E}"/>
              </a:ext>
            </a:extLst>
          </p:cNvPr>
          <p:cNvSpPr/>
          <p:nvPr/>
        </p:nvSpPr>
        <p:spPr>
          <a:xfrm>
            <a:off x="6146336" y="3970945"/>
            <a:ext cx="5745089" cy="892552"/>
          </a:xfrm>
          <a:prstGeom prst="rect">
            <a:avLst/>
          </a:prstGeom>
        </p:spPr>
        <p:txBody>
          <a:bodyPr wrap="square">
            <a:spAutoFit/>
          </a:bodyPr>
          <a:lstStyle/>
          <a:p>
            <a:r>
              <a:rPr lang="en-NZ" altLang="en-US" sz="2600" b="1" dirty="0">
                <a:cs typeface="Arial" panose="020B0604020202020204" pitchFamily="34" charset="0"/>
              </a:rPr>
              <a:t>This exercise shows the mechanism of </a:t>
            </a:r>
            <a:r>
              <a:rPr lang="en-NZ" altLang="en-US" sz="2600" b="1" dirty="0">
                <a:solidFill>
                  <a:srgbClr val="7030A0"/>
                </a:solidFill>
                <a:cs typeface="Arial" panose="020B0604020202020204" pitchFamily="34" charset="0"/>
              </a:rPr>
              <a:t>Currency Manipulation</a:t>
            </a:r>
            <a:r>
              <a:rPr lang="en-NZ" altLang="en-US" sz="2600" b="1" dirty="0">
                <a:cs typeface="Arial" panose="020B0604020202020204" pitchFamily="34" charset="0"/>
              </a:rPr>
              <a:t> by central banks.</a:t>
            </a:r>
            <a:endParaRPr lang="en-US" sz="2600" dirty="0"/>
          </a:p>
        </p:txBody>
      </p:sp>
      <p:sp>
        <p:nvSpPr>
          <p:cNvPr id="11" name="Rectangle 10">
            <a:extLst>
              <a:ext uri="{FF2B5EF4-FFF2-40B4-BE49-F238E27FC236}">
                <a16:creationId xmlns:a16="http://schemas.microsoft.com/office/drawing/2014/main" id="{D0DFA3C6-FC16-48C5-8B8D-682DBFC2BC57}"/>
              </a:ext>
            </a:extLst>
          </p:cNvPr>
          <p:cNvSpPr/>
          <p:nvPr/>
        </p:nvSpPr>
        <p:spPr>
          <a:xfrm>
            <a:off x="523732" y="6217771"/>
            <a:ext cx="7923388" cy="492443"/>
          </a:xfrm>
          <a:prstGeom prst="rect">
            <a:avLst/>
          </a:prstGeom>
        </p:spPr>
        <p:txBody>
          <a:bodyPr wrap="none">
            <a:spAutoFit/>
          </a:bodyPr>
          <a:lstStyle/>
          <a:p>
            <a:r>
              <a:rPr lang="en-US" sz="2600" b="1" dirty="0">
                <a:hlinkClick r:id="rId2"/>
              </a:rPr>
              <a:t>BBC News: US labels Switzerland a currency manipulator</a:t>
            </a:r>
            <a:endParaRPr lang="en-US" sz="2600" b="1" dirty="0"/>
          </a:p>
        </p:txBody>
      </p:sp>
      <p:sp>
        <p:nvSpPr>
          <p:cNvPr id="52" name="Slide Number Placeholder 3">
            <a:extLst>
              <a:ext uri="{FF2B5EF4-FFF2-40B4-BE49-F238E27FC236}">
                <a16:creationId xmlns:a16="http://schemas.microsoft.com/office/drawing/2014/main" id="{8A0810D4-A91B-40AA-A895-FDFB631A8052}"/>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14</a:t>
            </a:fld>
            <a:endParaRPr lang="en-US" dirty="0"/>
          </a:p>
        </p:txBody>
      </p:sp>
      <p:sp>
        <p:nvSpPr>
          <p:cNvPr id="28" name="Text Box 4">
            <a:extLst>
              <a:ext uri="{FF2B5EF4-FFF2-40B4-BE49-F238E27FC236}">
                <a16:creationId xmlns:a16="http://schemas.microsoft.com/office/drawing/2014/main" id="{95070F65-45D9-4D13-B7C0-51C32B194226}"/>
              </a:ext>
            </a:extLst>
          </p:cNvPr>
          <p:cNvSpPr txBox="1">
            <a:spLocks noChangeArrowheads="1"/>
          </p:cNvSpPr>
          <p:nvPr/>
        </p:nvSpPr>
        <p:spPr bwMode="auto">
          <a:xfrm>
            <a:off x="533400" y="251937"/>
            <a:ext cx="5562600" cy="535531"/>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Discussion</a:t>
            </a:r>
            <a:r>
              <a:rPr lang="en-NZ" altLang="en-US" dirty="0">
                <a:solidFill>
                  <a:schemeClr val="tx1"/>
                </a:solidFill>
              </a:rPr>
              <a:t>: </a:t>
            </a:r>
            <a:r>
              <a:rPr lang="en-NZ" altLang="en-US" sz="2800" dirty="0">
                <a:solidFill>
                  <a:srgbClr val="7030A0"/>
                </a:solidFill>
                <a:cs typeface="Arial" panose="020B0604020202020204" pitchFamily="34" charset="0"/>
              </a:rPr>
              <a:t>Currency Manipulation</a:t>
            </a:r>
            <a:endParaRPr lang="en-US" sz="2800" dirty="0">
              <a:solidFill>
                <a:srgbClr val="7030A0"/>
              </a:solidFill>
              <a:cs typeface="Arial" panose="020B0604020202020204" pitchFamily="34" charset="0"/>
            </a:endParaRPr>
          </a:p>
        </p:txBody>
      </p:sp>
    </p:spTree>
    <p:extLst>
      <p:ext uri="{BB962C8B-B14F-4D97-AF65-F5344CB8AC3E}">
        <p14:creationId xmlns:p14="http://schemas.microsoft.com/office/powerpoint/2010/main" val="25956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6E5ACF9F-B550-4F31-A5C2-BD1018BB5625}"/>
              </a:ext>
            </a:extLst>
          </p:cNvPr>
          <p:cNvSpPr txBox="1">
            <a:spLocks noChangeArrowheads="1"/>
          </p:cNvSpPr>
          <p:nvPr/>
        </p:nvSpPr>
        <p:spPr bwMode="auto">
          <a:xfrm>
            <a:off x="515410" y="397748"/>
            <a:ext cx="8528050" cy="584775"/>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zh-CN" dirty="0">
                <a:solidFill>
                  <a:schemeClr val="tx1"/>
                </a:solidFill>
                <a:latin typeface="Calibri" panose="020F0502020204030204" pitchFamily="34" charset="0"/>
                <a:cs typeface="Calibri" panose="020F0502020204030204" pitchFamily="34" charset="0"/>
              </a:rPr>
              <a:t>Today’s Plan</a:t>
            </a:r>
            <a:endParaRPr lang="en-US" altLang="zh-CN"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FE1DD975-9FBD-4AE0-8C37-4AA0EFF9F778}"/>
              </a:ext>
            </a:extLst>
          </p:cNvPr>
          <p:cNvSpPr/>
          <p:nvPr/>
        </p:nvSpPr>
        <p:spPr>
          <a:xfrm>
            <a:off x="591610" y="2967928"/>
            <a:ext cx="10841249" cy="1631216"/>
          </a:xfrm>
          <a:prstGeom prst="rect">
            <a:avLst/>
          </a:prstGeom>
        </p:spPr>
        <p:txBody>
          <a:bodyPr wrap="square">
            <a:spAutoFit/>
          </a:bodyPr>
          <a:lstStyle/>
          <a:p>
            <a:r>
              <a:rPr lang="en-US" sz="2800" b="1" dirty="0">
                <a:solidFill>
                  <a:srgbClr val="7030A0"/>
                </a:solidFill>
                <a:latin typeface="Calibri" panose="020F0502020204030204" pitchFamily="34" charset="0"/>
                <a:cs typeface="Calibri" panose="020F0502020204030204" pitchFamily="34" charset="0"/>
              </a:rPr>
              <a:t>Learning Activity B: Real Exchange Rate</a:t>
            </a:r>
          </a:p>
          <a:p>
            <a:pPr marL="514350" indent="-514350">
              <a:buFont typeface="+mj-lt"/>
              <a:buAutoNum type="arabicPeriod"/>
            </a:pPr>
            <a:r>
              <a:rPr lang="en-US" sz="2400" dirty="0">
                <a:solidFill>
                  <a:srgbClr val="7030A0"/>
                </a:solidFill>
                <a:latin typeface="Calibri" panose="020F0502020204030204" pitchFamily="34" charset="0"/>
                <a:cs typeface="Calibri" panose="020F0502020204030204" pitchFamily="34" charset="0"/>
              </a:rPr>
              <a:t>Why do we need real exchange rates?</a:t>
            </a:r>
          </a:p>
          <a:p>
            <a:pPr marL="514350" indent="-514350">
              <a:buFont typeface="+mj-lt"/>
              <a:buAutoNum type="arabicPeriod"/>
            </a:pPr>
            <a:r>
              <a:rPr lang="en-US" sz="2400" dirty="0">
                <a:solidFill>
                  <a:srgbClr val="7030A0"/>
                </a:solidFill>
                <a:latin typeface="Calibri" panose="020F0502020204030204" pitchFamily="34" charset="0"/>
                <a:cs typeface="Calibri" panose="020F0502020204030204" pitchFamily="34" charset="0"/>
              </a:rPr>
              <a:t>Big Mac Index vs. Mini Mac Index</a:t>
            </a:r>
          </a:p>
          <a:p>
            <a:pPr marL="514350" indent="-514350">
              <a:buFont typeface="+mj-lt"/>
              <a:buAutoNum type="arabicPeriod"/>
            </a:pPr>
            <a:r>
              <a:rPr lang="en-US" sz="2400" dirty="0">
                <a:solidFill>
                  <a:srgbClr val="7030A0"/>
                </a:solidFill>
                <a:latin typeface="Calibri" panose="020F0502020204030204" pitchFamily="34" charset="0"/>
                <a:cs typeface="Calibri" panose="020F0502020204030204" pitchFamily="34" charset="0"/>
              </a:rPr>
              <a:t>Purchasing power parity and currency under/over-valuation</a:t>
            </a:r>
          </a:p>
        </p:txBody>
      </p:sp>
      <p:sp>
        <p:nvSpPr>
          <p:cNvPr id="6" name="Slide Number Placeholder 3">
            <a:extLst>
              <a:ext uri="{FF2B5EF4-FFF2-40B4-BE49-F238E27FC236}">
                <a16:creationId xmlns:a16="http://schemas.microsoft.com/office/drawing/2014/main" id="{B232C4E5-C7BB-446B-AB14-D0B382227FF4}"/>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15</a:t>
            </a:fld>
            <a:endParaRPr lang="en-US" dirty="0"/>
          </a:p>
        </p:txBody>
      </p:sp>
      <p:sp>
        <p:nvSpPr>
          <p:cNvPr id="9" name="Rectangle 8">
            <a:extLst>
              <a:ext uri="{FF2B5EF4-FFF2-40B4-BE49-F238E27FC236}">
                <a16:creationId xmlns:a16="http://schemas.microsoft.com/office/drawing/2014/main" id="{D87FE0F3-F4D8-4FFE-84C2-A748DBD6B9D6}"/>
              </a:ext>
            </a:extLst>
          </p:cNvPr>
          <p:cNvSpPr/>
          <p:nvPr/>
        </p:nvSpPr>
        <p:spPr>
          <a:xfrm>
            <a:off x="551384" y="5592804"/>
            <a:ext cx="11391710" cy="591059"/>
          </a:xfrm>
          <a:prstGeom prst="rect">
            <a:avLst/>
          </a:prstGeom>
        </p:spPr>
        <p:txBody>
          <a:bodyPr wrap="square">
            <a:spAutoFit/>
          </a:bodyPr>
          <a:lstStyle/>
          <a:p>
            <a:pPr>
              <a:lnSpc>
                <a:spcPct val="125000"/>
              </a:lnSpc>
            </a:pPr>
            <a:r>
              <a:rPr lang="en-US" sz="2800" b="1" dirty="0">
                <a:latin typeface="Calibri" panose="020F0502020204030204" pitchFamily="34" charset="0"/>
                <a:cs typeface="Calibri" panose="020F0502020204030204" pitchFamily="34" charset="0"/>
              </a:rPr>
              <a:t>Workshop Quiz</a:t>
            </a:r>
            <a:endParaRPr lang="en-US" sz="28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C8C8361B-EBFF-405C-8909-3B8121F64E03}"/>
              </a:ext>
            </a:extLst>
          </p:cNvPr>
          <p:cNvSpPr/>
          <p:nvPr/>
        </p:nvSpPr>
        <p:spPr>
          <a:xfrm>
            <a:off x="591610" y="1452963"/>
            <a:ext cx="11391710" cy="523220"/>
          </a:xfrm>
          <a:prstGeom prst="rect">
            <a:avLst/>
          </a:prstGeom>
        </p:spPr>
        <p:txBody>
          <a:bodyPr wrap="square">
            <a:spAutoFit/>
          </a:bodyPr>
          <a:lstStyle/>
          <a:p>
            <a:r>
              <a:rPr lang="en-US" sz="2800" b="1" dirty="0">
                <a:latin typeface="Calibri" panose="020F0502020204030204" pitchFamily="34" charset="0"/>
                <a:cs typeface="Calibri" panose="020F0502020204030204" pitchFamily="34" charset="0"/>
              </a:rPr>
              <a:t>Learning Activity A: Nominal exchange rate</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60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296B6B-5793-43F8-B16F-A0D558005BB0}"/>
              </a:ext>
            </a:extLst>
          </p:cNvPr>
          <p:cNvSpPr/>
          <p:nvPr/>
        </p:nvSpPr>
        <p:spPr>
          <a:xfrm>
            <a:off x="533399" y="1235413"/>
            <a:ext cx="11477625" cy="3046988"/>
          </a:xfrm>
          <a:prstGeom prst="rect">
            <a:avLst/>
          </a:prstGeom>
        </p:spPr>
        <p:txBody>
          <a:bodyPr wrap="square">
            <a:spAutoFit/>
          </a:bodyPr>
          <a:lstStyle/>
          <a:p>
            <a:r>
              <a:rPr lang="en-US" sz="3200" dirty="0"/>
              <a:t>It is quite common to hear people claim that a country’s nominal exchange rate is </a:t>
            </a:r>
            <a:r>
              <a:rPr lang="en-US" sz="3200" b="1" dirty="0"/>
              <a:t>overvalued or undervalued</a:t>
            </a:r>
            <a:r>
              <a:rPr lang="en-US" sz="3200" dirty="0"/>
              <a:t>. </a:t>
            </a:r>
          </a:p>
          <a:p>
            <a:pPr marL="457200" indent="-457200">
              <a:buFont typeface="Arial" panose="020B0604020202020204" pitchFamily="34" charset="0"/>
              <a:buChar char="•"/>
            </a:pPr>
            <a:endParaRPr lang="en-US" sz="3200" dirty="0"/>
          </a:p>
          <a:p>
            <a:r>
              <a:rPr lang="en-US" sz="3200" dirty="0"/>
              <a:t>The first question one should ask when someone claims the exchange rate is overvalued is </a:t>
            </a:r>
            <a:r>
              <a:rPr lang="en-US" sz="3200" b="1" dirty="0"/>
              <a:t>“overvalued/undervalued with respect to what?” </a:t>
            </a:r>
            <a:endParaRPr lang="en-US" sz="3200" dirty="0"/>
          </a:p>
        </p:txBody>
      </p:sp>
      <p:sp>
        <p:nvSpPr>
          <p:cNvPr id="15" name="Slide Number Placeholder 3">
            <a:extLst>
              <a:ext uri="{FF2B5EF4-FFF2-40B4-BE49-F238E27FC236}">
                <a16:creationId xmlns:a16="http://schemas.microsoft.com/office/drawing/2014/main" id="{331BC4F2-84F7-4810-9033-849C1DE6C5A0}"/>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16</a:t>
            </a:fld>
            <a:endParaRPr lang="en-US" dirty="0"/>
          </a:p>
        </p:txBody>
      </p:sp>
      <p:sp>
        <p:nvSpPr>
          <p:cNvPr id="6" name="Text Box 4">
            <a:extLst>
              <a:ext uri="{FF2B5EF4-FFF2-40B4-BE49-F238E27FC236}">
                <a16:creationId xmlns:a16="http://schemas.microsoft.com/office/drawing/2014/main" id="{1A7241FD-2A4E-40CB-91BD-B49665089FEC}"/>
              </a:ext>
            </a:extLst>
          </p:cNvPr>
          <p:cNvSpPr txBox="1">
            <a:spLocks noChangeArrowheads="1"/>
          </p:cNvSpPr>
          <p:nvPr/>
        </p:nvSpPr>
        <p:spPr bwMode="auto">
          <a:xfrm>
            <a:off x="533400" y="251937"/>
            <a:ext cx="11140786"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B.  </a:t>
            </a:r>
            <a:r>
              <a:rPr lang="en-US" altLang="en-US" dirty="0">
                <a:solidFill>
                  <a:schemeClr val="tx1"/>
                </a:solidFill>
                <a:latin typeface="Calibri" panose="020F0502020204030204" pitchFamily="34" charset="0"/>
                <a:cs typeface="Calibri" panose="020F0502020204030204" pitchFamily="34" charset="0"/>
              </a:rPr>
              <a:t>Real Exchange Rate</a:t>
            </a:r>
            <a:br>
              <a:rPr lang="en-US" altLang="en-US" sz="2800" dirty="0">
                <a:solidFill>
                  <a:srgbClr val="7030A0"/>
                </a:solidFill>
              </a:rPr>
            </a:br>
            <a:r>
              <a:rPr lang="en-US" altLang="en-US" sz="2800" dirty="0">
                <a:solidFill>
                  <a:srgbClr val="7030A0"/>
                </a:solidFill>
              </a:rPr>
              <a:t>1.   </a:t>
            </a:r>
            <a:r>
              <a:rPr lang="en-US" sz="2800" dirty="0">
                <a:solidFill>
                  <a:srgbClr val="7030A0"/>
                </a:solidFill>
                <a:latin typeface="Calibri" panose="020F0502020204030204" pitchFamily="34" charset="0"/>
                <a:cs typeface="Calibri" panose="020F0502020204030204" pitchFamily="34" charset="0"/>
              </a:rPr>
              <a:t>Why do we need real exchange rates?</a:t>
            </a:r>
          </a:p>
        </p:txBody>
      </p:sp>
      <p:sp>
        <p:nvSpPr>
          <p:cNvPr id="4" name="Rectangle 3">
            <a:extLst>
              <a:ext uri="{FF2B5EF4-FFF2-40B4-BE49-F238E27FC236}">
                <a16:creationId xmlns:a16="http://schemas.microsoft.com/office/drawing/2014/main" id="{7216E2E7-59F8-4E0D-91CE-04AF7A2169EF}"/>
              </a:ext>
            </a:extLst>
          </p:cNvPr>
          <p:cNvSpPr/>
          <p:nvPr/>
        </p:nvSpPr>
        <p:spPr>
          <a:xfrm>
            <a:off x="495300" y="4611706"/>
            <a:ext cx="9440437" cy="1200329"/>
          </a:xfrm>
          <a:prstGeom prst="rect">
            <a:avLst/>
          </a:prstGeom>
        </p:spPr>
        <p:txBody>
          <a:bodyPr wrap="square">
            <a:spAutoFit/>
          </a:bodyPr>
          <a:lstStyle/>
          <a:p>
            <a:r>
              <a:rPr lang="en-US" sz="3600" dirty="0"/>
              <a:t>Concepts of </a:t>
            </a:r>
            <a:r>
              <a:rPr lang="en-US" sz="3600" b="1" i="1" dirty="0">
                <a:solidFill>
                  <a:srgbClr val="FF0000"/>
                </a:solidFill>
              </a:rPr>
              <a:t>purchasing power parity (PPP) </a:t>
            </a:r>
            <a:r>
              <a:rPr lang="en-US" sz="3600" dirty="0"/>
              <a:t>and</a:t>
            </a:r>
            <a:r>
              <a:rPr lang="en-US" sz="3600" b="1" dirty="0"/>
              <a:t> </a:t>
            </a:r>
            <a:r>
              <a:rPr lang="en-US" sz="3600" b="1" i="1" dirty="0">
                <a:solidFill>
                  <a:srgbClr val="FF0000"/>
                </a:solidFill>
              </a:rPr>
              <a:t>real exchange rates.</a:t>
            </a:r>
            <a:endParaRPr lang="en-US" sz="3600" i="1" dirty="0">
              <a:solidFill>
                <a:srgbClr val="FF0000"/>
              </a:solidFill>
            </a:endParaRPr>
          </a:p>
        </p:txBody>
      </p:sp>
    </p:spTree>
    <p:extLst>
      <p:ext uri="{BB962C8B-B14F-4D97-AF65-F5344CB8AC3E}">
        <p14:creationId xmlns:p14="http://schemas.microsoft.com/office/powerpoint/2010/main" val="346807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3B7BD8-3FD7-4269-9D66-B1F3FF6B08EB}"/>
              </a:ext>
            </a:extLst>
          </p:cNvPr>
          <p:cNvSpPr/>
          <p:nvPr/>
        </p:nvSpPr>
        <p:spPr>
          <a:xfrm>
            <a:off x="554041" y="2265078"/>
            <a:ext cx="5438774" cy="4358116"/>
          </a:xfrm>
          <a:prstGeom prst="rect">
            <a:avLst/>
          </a:prstGeom>
          <a:ln w="38100">
            <a:solidFill>
              <a:srgbClr val="0070C0"/>
            </a:solidFill>
          </a:ln>
        </p:spPr>
        <p:txBody>
          <a:bodyPr wrap="square">
            <a:spAutoFit/>
          </a:bodyPr>
          <a:lstStyle/>
          <a:p>
            <a:pPr algn="ctr">
              <a:lnSpc>
                <a:spcPct val="90000"/>
              </a:lnSpc>
            </a:pPr>
            <a:r>
              <a:rPr lang="en-US" sz="2800" b="1" dirty="0">
                <a:solidFill>
                  <a:srgbClr val="0070C0"/>
                </a:solidFill>
              </a:rPr>
              <a:t>nominal</a:t>
            </a:r>
            <a:r>
              <a:rPr lang="en-US" sz="2800" b="1" dirty="0"/>
              <a:t> exchange rate</a:t>
            </a:r>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dirty="0"/>
          </a:p>
        </p:txBody>
      </p:sp>
      <p:pic>
        <p:nvPicPr>
          <p:cNvPr id="25" name="Picture 24">
            <a:extLst>
              <a:ext uri="{FF2B5EF4-FFF2-40B4-BE49-F238E27FC236}">
                <a16:creationId xmlns:a16="http://schemas.microsoft.com/office/drawing/2014/main" id="{735EA035-7C8B-4AE2-9774-2758A5154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037" y="2639365"/>
            <a:ext cx="1107186" cy="944768"/>
          </a:xfrm>
          <a:prstGeom prst="rect">
            <a:avLst/>
          </a:prstGeom>
        </p:spPr>
      </p:pic>
      <p:pic>
        <p:nvPicPr>
          <p:cNvPr id="26" name="Picture 25">
            <a:extLst>
              <a:ext uri="{FF2B5EF4-FFF2-40B4-BE49-F238E27FC236}">
                <a16:creationId xmlns:a16="http://schemas.microsoft.com/office/drawing/2014/main" id="{F62162B2-83D2-49DB-9352-86129D957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0938" y="2639365"/>
            <a:ext cx="1107186" cy="944768"/>
          </a:xfrm>
          <a:prstGeom prst="rect">
            <a:avLst/>
          </a:prstGeom>
        </p:spPr>
      </p:pic>
      <p:sp>
        <p:nvSpPr>
          <p:cNvPr id="31" name="Rectangle 30">
            <a:extLst>
              <a:ext uri="{FF2B5EF4-FFF2-40B4-BE49-F238E27FC236}">
                <a16:creationId xmlns:a16="http://schemas.microsoft.com/office/drawing/2014/main" id="{D10AB9DA-F818-4B99-9E9F-7137A9E18036}"/>
              </a:ext>
            </a:extLst>
          </p:cNvPr>
          <p:cNvSpPr/>
          <p:nvPr/>
        </p:nvSpPr>
        <p:spPr>
          <a:xfrm>
            <a:off x="6199187" y="2265078"/>
            <a:ext cx="5764213" cy="4358116"/>
          </a:xfrm>
          <a:prstGeom prst="rect">
            <a:avLst/>
          </a:prstGeom>
          <a:ln w="38100">
            <a:solidFill>
              <a:srgbClr val="0070C0"/>
            </a:solidFill>
          </a:ln>
        </p:spPr>
        <p:txBody>
          <a:bodyPr wrap="square">
            <a:spAutoFit/>
          </a:bodyPr>
          <a:lstStyle/>
          <a:p>
            <a:pPr algn="ctr">
              <a:lnSpc>
                <a:spcPct val="90000"/>
              </a:lnSpc>
            </a:pPr>
            <a:r>
              <a:rPr lang="en-US" sz="2800" b="1" dirty="0">
                <a:solidFill>
                  <a:srgbClr val="FF0000"/>
                </a:solidFill>
              </a:rPr>
              <a:t>real</a:t>
            </a:r>
            <a:r>
              <a:rPr lang="en-US" sz="2800" b="1" dirty="0"/>
              <a:t> exchange rate</a:t>
            </a:r>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2800" dirty="0"/>
          </a:p>
        </p:txBody>
      </p:sp>
      <p:grpSp>
        <p:nvGrpSpPr>
          <p:cNvPr id="37" name="Group 36">
            <a:extLst>
              <a:ext uri="{FF2B5EF4-FFF2-40B4-BE49-F238E27FC236}">
                <a16:creationId xmlns:a16="http://schemas.microsoft.com/office/drawing/2014/main" id="{4942D929-113B-4E10-8D74-A24E027BCA26}"/>
              </a:ext>
            </a:extLst>
          </p:cNvPr>
          <p:cNvGrpSpPr/>
          <p:nvPr/>
        </p:nvGrpSpPr>
        <p:grpSpPr>
          <a:xfrm>
            <a:off x="766235" y="3838930"/>
            <a:ext cx="5159872" cy="2766846"/>
            <a:chOff x="766235" y="3886555"/>
            <a:chExt cx="5159872" cy="2766846"/>
          </a:xfrm>
        </p:grpSpPr>
        <p:sp>
          <p:nvSpPr>
            <p:cNvPr id="15" name="Rectangle 14">
              <a:extLst>
                <a:ext uri="{FF2B5EF4-FFF2-40B4-BE49-F238E27FC236}">
                  <a16:creationId xmlns:a16="http://schemas.microsoft.com/office/drawing/2014/main" id="{0C694067-8861-4912-93BA-96670B8E02E4}"/>
                </a:ext>
              </a:extLst>
            </p:cNvPr>
            <p:cNvSpPr/>
            <p:nvPr/>
          </p:nvSpPr>
          <p:spPr>
            <a:xfrm>
              <a:off x="2156339" y="4085008"/>
              <a:ext cx="3769768" cy="1384995"/>
            </a:xfrm>
            <a:prstGeom prst="rect">
              <a:avLst/>
            </a:prstGeom>
          </p:spPr>
          <p:txBody>
            <a:bodyPr wrap="square">
              <a:spAutoFit/>
            </a:bodyPr>
            <a:lstStyle/>
            <a:p>
              <a:pPr algn="ctr"/>
              <a:r>
                <a:rPr lang="en-US" altLang="en-US" sz="2800" dirty="0"/>
                <a:t>the </a:t>
              </a:r>
              <a:r>
                <a:rPr lang="en-US" altLang="en-US" sz="2800" b="1" dirty="0"/>
                <a:t>actual price </a:t>
              </a:r>
              <a:r>
                <a:rPr lang="en-US" altLang="en-US" sz="2800" dirty="0"/>
                <a:t>in the foreign exchange market </a:t>
              </a:r>
              <a:br>
                <a:rPr lang="en-US" altLang="en-US" sz="2800" dirty="0"/>
              </a:br>
              <a:r>
                <a:rPr lang="en-US" altLang="en-US" sz="2800" dirty="0"/>
                <a:t>(check it in your phone)</a:t>
              </a:r>
              <a:endParaRPr lang="en-US" sz="2800" dirty="0"/>
            </a:p>
          </p:txBody>
        </p:sp>
        <p:pic>
          <p:nvPicPr>
            <p:cNvPr id="35" name="Picture 34" descr="Graphical user interface, application&#10;&#10;Description automatically generated">
              <a:extLst>
                <a:ext uri="{FF2B5EF4-FFF2-40B4-BE49-F238E27FC236}">
                  <a16:creationId xmlns:a16="http://schemas.microsoft.com/office/drawing/2014/main" id="{FEA034B2-7C88-4A1F-A9EC-6EBBBA4E6B85}"/>
                </a:ext>
              </a:extLst>
            </p:cNvPr>
            <p:cNvPicPr>
              <a:picLocks noChangeAspect="1"/>
            </p:cNvPicPr>
            <p:nvPr/>
          </p:nvPicPr>
          <p:blipFill>
            <a:blip r:embed="rId3"/>
            <a:stretch>
              <a:fillRect/>
            </a:stretch>
          </p:blipFill>
          <p:spPr>
            <a:xfrm>
              <a:off x="766235" y="3886555"/>
              <a:ext cx="1500205" cy="2766846"/>
            </a:xfrm>
            <a:prstGeom prst="rect">
              <a:avLst/>
            </a:prstGeom>
          </p:spPr>
        </p:pic>
      </p:grpSp>
      <p:sp>
        <p:nvSpPr>
          <p:cNvPr id="5" name="Text Box 4">
            <a:extLst>
              <a:ext uri="{FF2B5EF4-FFF2-40B4-BE49-F238E27FC236}">
                <a16:creationId xmlns:a16="http://schemas.microsoft.com/office/drawing/2014/main" id="{FFEB3EE6-24D0-45A1-B481-4BD5B6F57549}"/>
              </a:ext>
            </a:extLst>
          </p:cNvPr>
          <p:cNvSpPr txBox="1">
            <a:spLocks noChangeArrowheads="1"/>
          </p:cNvSpPr>
          <p:nvPr/>
        </p:nvSpPr>
        <p:spPr bwMode="auto">
          <a:xfrm>
            <a:off x="533400" y="251937"/>
            <a:ext cx="11140786"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B.  </a:t>
            </a:r>
            <a:r>
              <a:rPr lang="en-US" altLang="en-US" dirty="0">
                <a:solidFill>
                  <a:schemeClr val="tx1"/>
                </a:solidFill>
                <a:latin typeface="Calibri" panose="020F0502020204030204" pitchFamily="34" charset="0"/>
                <a:cs typeface="Calibri" panose="020F0502020204030204" pitchFamily="34" charset="0"/>
              </a:rPr>
              <a:t>Real Exchange Rate</a:t>
            </a:r>
            <a:br>
              <a:rPr lang="en-US" altLang="en-US" sz="2800" dirty="0">
                <a:solidFill>
                  <a:srgbClr val="7030A0"/>
                </a:solidFill>
              </a:rPr>
            </a:br>
            <a:r>
              <a:rPr lang="en-US" altLang="en-US" sz="2800" dirty="0">
                <a:solidFill>
                  <a:srgbClr val="7030A0"/>
                </a:solidFill>
              </a:rPr>
              <a:t>1.   </a:t>
            </a:r>
            <a:r>
              <a:rPr lang="en-US" sz="2800" dirty="0">
                <a:solidFill>
                  <a:srgbClr val="7030A0"/>
                </a:solidFill>
                <a:latin typeface="Calibri" panose="020F0502020204030204" pitchFamily="34" charset="0"/>
                <a:cs typeface="Calibri" panose="020F0502020204030204" pitchFamily="34" charset="0"/>
              </a:rPr>
              <a:t>Why do we need the real exchange rate?</a:t>
            </a:r>
          </a:p>
        </p:txBody>
      </p:sp>
      <p:sp>
        <p:nvSpPr>
          <p:cNvPr id="9" name="Rectangle 8">
            <a:extLst>
              <a:ext uri="{FF2B5EF4-FFF2-40B4-BE49-F238E27FC236}">
                <a16:creationId xmlns:a16="http://schemas.microsoft.com/office/drawing/2014/main" id="{752A4C51-F0F6-47EE-881E-FA5E5068DAD4}"/>
              </a:ext>
            </a:extLst>
          </p:cNvPr>
          <p:cNvSpPr/>
          <p:nvPr/>
        </p:nvSpPr>
        <p:spPr>
          <a:xfrm>
            <a:off x="533399" y="1257429"/>
            <a:ext cx="9864725" cy="867930"/>
          </a:xfrm>
          <a:prstGeom prst="rect">
            <a:avLst/>
          </a:prstGeom>
        </p:spPr>
        <p:txBody>
          <a:bodyPr wrap="square">
            <a:spAutoFit/>
          </a:bodyPr>
          <a:lstStyle/>
          <a:p>
            <a:pPr>
              <a:lnSpc>
                <a:spcPct val="90000"/>
              </a:lnSpc>
            </a:pPr>
            <a:r>
              <a:rPr lang="en-US" altLang="en-US" sz="2800" dirty="0"/>
              <a:t>In order to understand the concept of </a:t>
            </a:r>
            <a:r>
              <a:rPr lang="en-US" sz="2800" b="1" dirty="0"/>
              <a:t>purchasing power parity</a:t>
            </a:r>
            <a:r>
              <a:rPr lang="en-US" sz="2800" dirty="0"/>
              <a:t>, we need to first introduce the concept of the </a:t>
            </a:r>
            <a:r>
              <a:rPr lang="en-US" sz="2800" b="1" dirty="0">
                <a:solidFill>
                  <a:srgbClr val="FF0000"/>
                </a:solidFill>
              </a:rPr>
              <a:t>real</a:t>
            </a:r>
            <a:r>
              <a:rPr lang="en-US" sz="2800" b="1" dirty="0"/>
              <a:t> exchange rate</a:t>
            </a:r>
            <a:r>
              <a:rPr lang="en-US" sz="2800" dirty="0"/>
              <a:t>.</a:t>
            </a:r>
          </a:p>
        </p:txBody>
      </p:sp>
      <p:sp>
        <p:nvSpPr>
          <p:cNvPr id="27" name="Rectangle 26">
            <a:extLst>
              <a:ext uri="{FF2B5EF4-FFF2-40B4-BE49-F238E27FC236}">
                <a16:creationId xmlns:a16="http://schemas.microsoft.com/office/drawing/2014/main" id="{763166DE-B640-43A8-8E73-4775864114FB}"/>
              </a:ext>
            </a:extLst>
          </p:cNvPr>
          <p:cNvSpPr/>
          <p:nvPr/>
        </p:nvSpPr>
        <p:spPr>
          <a:xfrm>
            <a:off x="8615363" y="3078257"/>
            <a:ext cx="592406" cy="523220"/>
          </a:xfrm>
          <a:prstGeom prst="rect">
            <a:avLst/>
          </a:prstGeom>
        </p:spPr>
        <p:txBody>
          <a:bodyPr wrap="none">
            <a:spAutoFit/>
          </a:bodyPr>
          <a:lstStyle/>
          <a:p>
            <a:r>
              <a:rPr lang="en-NZ" altLang="en-US" sz="2800" b="1" dirty="0"/>
              <a:t>vs.</a:t>
            </a:r>
            <a:endParaRPr lang="en-NZ" sz="2800" dirty="0"/>
          </a:p>
        </p:txBody>
      </p:sp>
      <p:sp>
        <p:nvSpPr>
          <p:cNvPr id="28" name="Rectangle 27">
            <a:extLst>
              <a:ext uri="{FF2B5EF4-FFF2-40B4-BE49-F238E27FC236}">
                <a16:creationId xmlns:a16="http://schemas.microsoft.com/office/drawing/2014/main" id="{64CF2180-7CF0-429D-A537-1B552D7DD21D}"/>
              </a:ext>
            </a:extLst>
          </p:cNvPr>
          <p:cNvSpPr/>
          <p:nvPr/>
        </p:nvSpPr>
        <p:spPr>
          <a:xfrm>
            <a:off x="7439211" y="3584133"/>
            <a:ext cx="1176152" cy="480131"/>
          </a:xfrm>
          <a:prstGeom prst="rect">
            <a:avLst/>
          </a:prstGeom>
        </p:spPr>
        <p:txBody>
          <a:bodyPr wrap="square">
            <a:spAutoFit/>
          </a:bodyPr>
          <a:lstStyle/>
          <a:p>
            <a:pPr>
              <a:lnSpc>
                <a:spcPct val="90000"/>
              </a:lnSpc>
            </a:pPr>
            <a:r>
              <a:rPr lang="en-US" sz="2800" b="1" dirty="0"/>
              <a:t>In NZ</a:t>
            </a:r>
            <a:endParaRPr lang="en-US" sz="2800" dirty="0"/>
          </a:p>
        </p:txBody>
      </p:sp>
      <p:sp>
        <p:nvSpPr>
          <p:cNvPr id="29" name="Rectangle 28">
            <a:extLst>
              <a:ext uri="{FF2B5EF4-FFF2-40B4-BE49-F238E27FC236}">
                <a16:creationId xmlns:a16="http://schemas.microsoft.com/office/drawing/2014/main" id="{4CC8FC42-D78F-4F34-A276-8180F3140D33}"/>
              </a:ext>
            </a:extLst>
          </p:cNvPr>
          <p:cNvSpPr/>
          <p:nvPr/>
        </p:nvSpPr>
        <p:spPr>
          <a:xfrm>
            <a:off x="9375078" y="3584133"/>
            <a:ext cx="1176152" cy="480131"/>
          </a:xfrm>
          <a:prstGeom prst="rect">
            <a:avLst/>
          </a:prstGeom>
        </p:spPr>
        <p:txBody>
          <a:bodyPr wrap="square">
            <a:spAutoFit/>
          </a:bodyPr>
          <a:lstStyle/>
          <a:p>
            <a:pPr>
              <a:lnSpc>
                <a:spcPct val="90000"/>
              </a:lnSpc>
            </a:pPr>
            <a:r>
              <a:rPr lang="en-US" sz="2800" b="1" dirty="0"/>
              <a:t>In UK</a:t>
            </a:r>
            <a:endParaRPr lang="en-US" sz="2800" dirty="0"/>
          </a:p>
        </p:txBody>
      </p:sp>
      <p:grpSp>
        <p:nvGrpSpPr>
          <p:cNvPr id="14" name="Group 13">
            <a:extLst>
              <a:ext uri="{FF2B5EF4-FFF2-40B4-BE49-F238E27FC236}">
                <a16:creationId xmlns:a16="http://schemas.microsoft.com/office/drawing/2014/main" id="{89443731-57E3-446B-BDBA-CE746EF4FB0B}"/>
              </a:ext>
            </a:extLst>
          </p:cNvPr>
          <p:cNvGrpSpPr/>
          <p:nvPr/>
        </p:nvGrpSpPr>
        <p:grpSpPr>
          <a:xfrm>
            <a:off x="790575" y="2678334"/>
            <a:ext cx="4778288" cy="1169054"/>
            <a:chOff x="250912" y="3372027"/>
            <a:chExt cx="4778288" cy="1169054"/>
          </a:xfrm>
        </p:grpSpPr>
        <p:pic>
          <p:nvPicPr>
            <p:cNvPr id="20" name="Picture 19">
              <a:extLst>
                <a:ext uri="{FF2B5EF4-FFF2-40B4-BE49-F238E27FC236}">
                  <a16:creationId xmlns:a16="http://schemas.microsoft.com/office/drawing/2014/main" id="{4634928C-EBF8-4912-A7AE-56440CBFD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12" y="3372027"/>
              <a:ext cx="2206591" cy="1169054"/>
            </a:xfrm>
            <a:prstGeom prst="rect">
              <a:avLst/>
            </a:prstGeom>
          </p:spPr>
        </p:pic>
        <p:sp>
          <p:nvSpPr>
            <p:cNvPr id="24" name="Rectangle 23">
              <a:extLst>
                <a:ext uri="{FF2B5EF4-FFF2-40B4-BE49-F238E27FC236}">
                  <a16:creationId xmlns:a16="http://schemas.microsoft.com/office/drawing/2014/main" id="{4B12AC71-8E6B-4401-B241-6DE864E22528}"/>
                </a:ext>
              </a:extLst>
            </p:cNvPr>
            <p:cNvSpPr/>
            <p:nvPr/>
          </p:nvSpPr>
          <p:spPr>
            <a:xfrm>
              <a:off x="2457503" y="3675553"/>
              <a:ext cx="592406" cy="523220"/>
            </a:xfrm>
            <a:prstGeom prst="rect">
              <a:avLst/>
            </a:prstGeom>
          </p:spPr>
          <p:txBody>
            <a:bodyPr wrap="none">
              <a:spAutoFit/>
            </a:bodyPr>
            <a:lstStyle/>
            <a:p>
              <a:r>
                <a:rPr lang="en-NZ" altLang="en-US" sz="2800" b="1" dirty="0"/>
                <a:t>vs.</a:t>
              </a:r>
              <a:endParaRPr lang="en-NZ" sz="2800" dirty="0"/>
            </a:p>
          </p:txBody>
        </p:sp>
        <p:pic>
          <p:nvPicPr>
            <p:cNvPr id="13" name="Picture 12" descr="Text, whiteboard&#10;&#10;Description automatically generated">
              <a:extLst>
                <a:ext uri="{FF2B5EF4-FFF2-40B4-BE49-F238E27FC236}">
                  <a16:creationId xmlns:a16="http://schemas.microsoft.com/office/drawing/2014/main" id="{66EE8B17-1688-4084-B0B4-3A45374961FB}"/>
                </a:ext>
              </a:extLst>
            </p:cNvPr>
            <p:cNvPicPr>
              <a:picLocks noChangeAspect="1"/>
            </p:cNvPicPr>
            <p:nvPr/>
          </p:nvPicPr>
          <p:blipFill>
            <a:blip r:embed="rId5"/>
            <a:stretch>
              <a:fillRect/>
            </a:stretch>
          </p:blipFill>
          <p:spPr>
            <a:xfrm>
              <a:off x="3027323" y="3429000"/>
              <a:ext cx="2001877" cy="1045515"/>
            </a:xfrm>
            <a:prstGeom prst="rect">
              <a:avLst/>
            </a:prstGeom>
          </p:spPr>
        </p:pic>
      </p:grpSp>
      <p:sp>
        <p:nvSpPr>
          <p:cNvPr id="30" name="Rectangle 29">
            <a:extLst>
              <a:ext uri="{FF2B5EF4-FFF2-40B4-BE49-F238E27FC236}">
                <a16:creationId xmlns:a16="http://schemas.microsoft.com/office/drawing/2014/main" id="{D01C70E1-4216-49FC-9DB4-735C4359674E}"/>
              </a:ext>
            </a:extLst>
          </p:cNvPr>
          <p:cNvSpPr/>
          <p:nvPr/>
        </p:nvSpPr>
        <p:spPr>
          <a:xfrm>
            <a:off x="7334588" y="4231664"/>
            <a:ext cx="3235968" cy="954107"/>
          </a:xfrm>
          <a:prstGeom prst="rect">
            <a:avLst/>
          </a:prstGeom>
        </p:spPr>
        <p:txBody>
          <a:bodyPr wrap="square">
            <a:spAutoFit/>
          </a:bodyPr>
          <a:lstStyle/>
          <a:p>
            <a:pPr algn="ctr"/>
            <a:r>
              <a:rPr lang="en-US" altLang="en-US" sz="2800" b="1" dirty="0"/>
              <a:t>artificially created</a:t>
            </a:r>
            <a:r>
              <a:rPr lang="en-US" altLang="en-US" sz="2800" dirty="0"/>
              <a:t> by economists</a:t>
            </a:r>
            <a:endParaRPr lang="en-US" sz="2800" dirty="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0BB4FBE5-1E86-440F-8F71-B9D0B3060E97}"/>
                  </a:ext>
                </a:extLst>
              </p:cNvPr>
              <p:cNvSpPr/>
              <p:nvPr/>
            </p:nvSpPr>
            <p:spPr>
              <a:xfrm>
                <a:off x="2654230" y="5508257"/>
                <a:ext cx="2616481" cy="892552"/>
              </a:xfrm>
              <a:prstGeom prst="rect">
                <a:avLst/>
              </a:prstGeom>
            </p:spPr>
            <p:txBody>
              <a:bodyPr wrap="square">
                <a:spAutoFit/>
              </a:bodyPr>
              <a:lstStyle/>
              <a:p>
                <a:r>
                  <a:rPr lang="en-US" altLang="en-US" sz="2600" b="1" i="1" dirty="0">
                    <a:solidFill>
                      <a:srgbClr val="0070C0"/>
                    </a:solidFill>
                  </a:rPr>
                  <a:t>e</a:t>
                </a:r>
                <a:r>
                  <a:rPr lang="en-US" altLang="en-US" sz="2600" b="1" i="1" dirty="0"/>
                  <a:t> </a:t>
                </a:r>
                <a14:m>
                  <m:oMath xmlns:m="http://schemas.openxmlformats.org/officeDocument/2006/math">
                    <m:r>
                      <a:rPr lang="en-US" altLang="en-US" sz="2600" b="1" i="1" smtClean="0">
                        <a:latin typeface="Cambria Math" panose="02040503050406030204" pitchFamily="18" charset="0"/>
                      </a:rPr>
                      <m:t>=</m:t>
                    </m:r>
                  </m:oMath>
                </a14:m>
                <a:r>
                  <a:rPr lang="en-US" altLang="en-US" sz="2600" b="1" i="1" dirty="0"/>
                  <a:t> Number of pounds per dollar </a:t>
                </a:r>
              </a:p>
            </p:txBody>
          </p:sp>
        </mc:Choice>
        <mc:Fallback xmlns="">
          <p:sp>
            <p:nvSpPr>
              <p:cNvPr id="32" name="Rectangle 31">
                <a:extLst>
                  <a:ext uri="{FF2B5EF4-FFF2-40B4-BE49-F238E27FC236}">
                    <a16:creationId xmlns:a16="http://schemas.microsoft.com/office/drawing/2014/main" id="{0BB4FBE5-1E86-440F-8F71-B9D0B3060E97}"/>
                  </a:ext>
                </a:extLst>
              </p:cNvPr>
              <p:cNvSpPr>
                <a:spLocks noRot="1" noChangeAspect="1" noMove="1" noResize="1" noEditPoints="1" noAdjustHandles="1" noChangeArrowheads="1" noChangeShapeType="1" noTextEdit="1"/>
              </p:cNvSpPr>
              <p:nvPr/>
            </p:nvSpPr>
            <p:spPr>
              <a:xfrm>
                <a:off x="2654230" y="5508257"/>
                <a:ext cx="2616481" cy="892552"/>
              </a:xfrm>
              <a:prstGeom prst="rect">
                <a:avLst/>
              </a:prstGeom>
              <a:blipFill>
                <a:blip r:embed="rId6"/>
                <a:stretch>
                  <a:fillRect l="-4186" t="-6164" r="-5814" b="-171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8CFF53E4-D75A-4BA4-8780-25DE85FD1C69}"/>
                  </a:ext>
                </a:extLst>
              </p:cNvPr>
              <p:cNvSpPr/>
              <p:nvPr/>
            </p:nvSpPr>
            <p:spPr>
              <a:xfrm>
                <a:off x="6132368" y="5343396"/>
                <a:ext cx="5934033" cy="89716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altLang="en-US" sz="2600" b="1" i="1" dirty="0" smtClean="0">
                          <a:solidFill>
                            <a:srgbClr val="FF0000"/>
                          </a:solidFill>
                        </a:rPr>
                        <m:t>Real</m:t>
                      </m:r>
                      <m:r>
                        <m:rPr>
                          <m:nor/>
                        </m:rPr>
                        <a:rPr lang="en-US" altLang="en-US" sz="2600" b="1" i="1" dirty="0" smtClean="0"/>
                        <m:t> </m:t>
                      </m:r>
                      <m:r>
                        <m:rPr>
                          <m:nor/>
                        </m:rPr>
                        <a:rPr lang="en-US" altLang="en-US" sz="2600" b="1" i="1" dirty="0" smtClean="0"/>
                        <m:t>Exchange</m:t>
                      </m:r>
                      <m:r>
                        <m:rPr>
                          <m:nor/>
                        </m:rPr>
                        <a:rPr lang="en-US" altLang="en-US" sz="2600" b="1" i="1" dirty="0" smtClean="0"/>
                        <m:t> </m:t>
                      </m:r>
                      <m:r>
                        <m:rPr>
                          <m:nor/>
                        </m:rPr>
                        <a:rPr lang="en-US" altLang="en-US" sz="2600" b="1" i="1" dirty="0" smtClean="0"/>
                        <m:t>Rate</m:t>
                      </m:r>
                      <m:r>
                        <a:rPr lang="en-US" sz="2600" b="1" i="1" smtClean="0">
                          <a:latin typeface="Cambria Math" panose="02040503050406030204" pitchFamily="18" charset="0"/>
                          <a:ea typeface="Cambria Math" panose="02040503050406030204" pitchFamily="18" charset="0"/>
                        </a:rPr>
                        <m:t>=</m:t>
                      </m:r>
                      <m:f>
                        <m:fPr>
                          <m:ctrlPr>
                            <a:rPr lang="en-US" sz="2600" b="1" i="1">
                              <a:latin typeface="Cambria Math" panose="02040503050406030204" pitchFamily="18" charset="0"/>
                            </a:rPr>
                          </m:ctrlPr>
                        </m:fPr>
                        <m:num>
                          <m:r>
                            <m:rPr>
                              <m:nor/>
                            </m:rPr>
                            <a:rPr lang="en-US" altLang="en-US" sz="2600" b="1" i="1" dirty="0">
                              <a:solidFill>
                                <a:srgbClr val="0070C0"/>
                              </a:solidFill>
                            </a:rPr>
                            <m:t>e</m:t>
                          </m:r>
                          <m:r>
                            <m:rPr>
                              <m:nor/>
                            </m:rPr>
                            <a:rPr lang="en-US" altLang="en-US" sz="2600" b="1" dirty="0">
                              <a:solidFill>
                                <a:srgbClr val="0070C0"/>
                              </a:solidFill>
                            </a:rPr>
                            <m:t> </m:t>
                          </m:r>
                          <m:r>
                            <m:rPr>
                              <m:nor/>
                            </m:rPr>
                            <a:rPr lang="en-US" sz="2600" b="1"/>
                            <m:t>∗ </m:t>
                          </m:r>
                          <m:r>
                            <m:rPr>
                              <m:nor/>
                            </m:rPr>
                            <a:rPr lang="en-US" sz="2600" b="1">
                              <a:solidFill>
                                <a:schemeClr val="accent6">
                                  <a:lumMod val="50000"/>
                                </a:schemeClr>
                              </a:solidFill>
                            </a:rPr>
                            <m:t>Domestic</m:t>
                          </m:r>
                          <m:r>
                            <m:rPr>
                              <m:nor/>
                            </m:rPr>
                            <a:rPr lang="en-US" sz="2600" b="1">
                              <a:solidFill>
                                <a:schemeClr val="accent6">
                                  <a:lumMod val="50000"/>
                                </a:schemeClr>
                              </a:solidFill>
                            </a:rPr>
                            <m:t> </m:t>
                          </m:r>
                          <m:r>
                            <m:rPr>
                              <m:nor/>
                            </m:rPr>
                            <a:rPr lang="en-US" sz="2600" b="1">
                              <a:solidFill>
                                <a:schemeClr val="accent6">
                                  <a:lumMod val="50000"/>
                                </a:schemeClr>
                              </a:solidFill>
                            </a:rPr>
                            <m:t>Price</m:t>
                          </m:r>
                        </m:num>
                        <m:den>
                          <m:r>
                            <m:rPr>
                              <m:nor/>
                            </m:rPr>
                            <a:rPr lang="en-US" sz="2600" b="1">
                              <a:solidFill>
                                <a:srgbClr val="7030A0"/>
                              </a:solidFill>
                            </a:rPr>
                            <m:t>Foreign</m:t>
                          </m:r>
                          <m:r>
                            <m:rPr>
                              <m:nor/>
                            </m:rPr>
                            <a:rPr lang="en-US" sz="2600" b="1">
                              <a:solidFill>
                                <a:srgbClr val="7030A0"/>
                              </a:solidFill>
                            </a:rPr>
                            <m:t> </m:t>
                          </m:r>
                          <m:r>
                            <m:rPr>
                              <m:nor/>
                            </m:rPr>
                            <a:rPr lang="en-US" sz="2600" b="1">
                              <a:solidFill>
                                <a:srgbClr val="7030A0"/>
                              </a:solidFill>
                            </a:rPr>
                            <m:t>Price</m:t>
                          </m:r>
                        </m:den>
                      </m:f>
                    </m:oMath>
                  </m:oMathPara>
                </a14:m>
                <a:endParaRPr lang="en-US" altLang="en-US" sz="2600" dirty="0"/>
              </a:p>
            </p:txBody>
          </p:sp>
        </mc:Choice>
        <mc:Fallback xmlns="">
          <p:sp>
            <p:nvSpPr>
              <p:cNvPr id="33" name="Rectangle 32">
                <a:extLst>
                  <a:ext uri="{FF2B5EF4-FFF2-40B4-BE49-F238E27FC236}">
                    <a16:creationId xmlns:a16="http://schemas.microsoft.com/office/drawing/2014/main" id="{8CFF53E4-D75A-4BA4-8780-25DE85FD1C69}"/>
                  </a:ext>
                </a:extLst>
              </p:cNvPr>
              <p:cNvSpPr>
                <a:spLocks noRot="1" noChangeAspect="1" noMove="1" noResize="1" noEditPoints="1" noAdjustHandles="1" noChangeArrowheads="1" noChangeShapeType="1" noTextEdit="1"/>
              </p:cNvSpPr>
              <p:nvPr/>
            </p:nvSpPr>
            <p:spPr>
              <a:xfrm>
                <a:off x="6132368" y="5343396"/>
                <a:ext cx="5934033" cy="897169"/>
              </a:xfrm>
              <a:prstGeom prst="rect">
                <a:avLst/>
              </a:prstGeom>
              <a:blipFill>
                <a:blip r:embed="rId7"/>
                <a:stretch>
                  <a:fillRect/>
                </a:stretch>
              </a:blipFill>
            </p:spPr>
            <p:txBody>
              <a:bodyPr/>
              <a:lstStyle/>
              <a:p>
                <a:r>
                  <a:rPr lang="en-US">
                    <a:noFill/>
                  </a:rPr>
                  <a:t> </a:t>
                </a:r>
              </a:p>
            </p:txBody>
          </p:sp>
        </mc:Fallback>
      </mc:AlternateContent>
      <p:sp>
        <p:nvSpPr>
          <p:cNvPr id="38" name="Slide Number Placeholder 3">
            <a:extLst>
              <a:ext uri="{FF2B5EF4-FFF2-40B4-BE49-F238E27FC236}">
                <a16:creationId xmlns:a16="http://schemas.microsoft.com/office/drawing/2014/main" id="{0A9B93F5-4846-4014-B1D8-3D57B36EF40E}"/>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17</a:t>
            </a:fld>
            <a:endParaRPr lang="en-US" dirty="0"/>
          </a:p>
        </p:txBody>
      </p:sp>
    </p:spTree>
    <p:extLst>
      <p:ext uri="{BB962C8B-B14F-4D97-AF65-F5344CB8AC3E}">
        <p14:creationId xmlns:p14="http://schemas.microsoft.com/office/powerpoint/2010/main" val="18592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EEB92856-AD26-436A-8847-D13117CA8FBF}"/>
              </a:ext>
            </a:extLst>
          </p:cNvPr>
          <p:cNvSpPr txBox="1"/>
          <p:nvPr/>
        </p:nvSpPr>
        <p:spPr bwMode="auto">
          <a:xfrm>
            <a:off x="3557588" y="4430121"/>
            <a:ext cx="2129109" cy="638266"/>
          </a:xfrm>
          <a:prstGeom prst="rect">
            <a:avLst/>
          </a:prstGeom>
          <a:noFill/>
          <a:ln>
            <a:noFill/>
          </a:ln>
        </p:spPr>
        <p:txBody>
          <a:bodyPr>
            <a:normAutofit/>
          </a:bodyPr>
          <a:lstStyle/>
          <a:p>
            <a:endParaRPr lang="en-US" b="1" dirty="0"/>
          </a:p>
        </p:txBody>
      </p:sp>
      <p:sp>
        <p:nvSpPr>
          <p:cNvPr id="11" name="Rectangle 10">
            <a:extLst>
              <a:ext uri="{FF2B5EF4-FFF2-40B4-BE49-F238E27FC236}">
                <a16:creationId xmlns:a16="http://schemas.microsoft.com/office/drawing/2014/main" id="{F754107E-657A-4D96-A4A2-D6659917E9DF}"/>
              </a:ext>
            </a:extLst>
          </p:cNvPr>
          <p:cNvSpPr/>
          <p:nvPr/>
        </p:nvSpPr>
        <p:spPr>
          <a:xfrm>
            <a:off x="533400" y="1076385"/>
            <a:ext cx="11140786" cy="4896084"/>
          </a:xfrm>
          <a:prstGeom prst="rect">
            <a:avLst/>
          </a:prstGeom>
        </p:spPr>
        <p:txBody>
          <a:bodyPr wrap="square">
            <a:spAutoFit/>
          </a:bodyPr>
          <a:lstStyle/>
          <a:p>
            <a:pPr>
              <a:lnSpc>
                <a:spcPct val="120000"/>
              </a:lnSpc>
            </a:pPr>
            <a:r>
              <a:rPr lang="en-NZ" altLang="en-US" sz="2800" b="1" i="1" dirty="0"/>
              <a:t>Suppose the nominal exchange rate is $2 = </a:t>
            </a:r>
            <a:r>
              <a:rPr lang="en-US" altLang="en-US" sz="2800" b="1" i="1" dirty="0"/>
              <a:t>£1</a:t>
            </a:r>
          </a:p>
          <a:p>
            <a:pPr marL="342900" indent="-342900">
              <a:lnSpc>
                <a:spcPct val="120000"/>
              </a:lnSpc>
              <a:buFont typeface="Arial" panose="020B0604020202020204" pitchFamily="34" charset="0"/>
              <a:buChar char="•"/>
            </a:pPr>
            <a:r>
              <a:rPr lang="en-US" altLang="en-US" sz="2800" dirty="0"/>
              <a:t>How much is the </a:t>
            </a:r>
            <a:r>
              <a:rPr lang="en-US" altLang="en-US" sz="2800" b="1" i="1" dirty="0">
                <a:solidFill>
                  <a:srgbClr val="0070C0"/>
                </a:solidFill>
              </a:rPr>
              <a:t>e </a:t>
            </a:r>
            <a:r>
              <a:rPr lang="en-US" altLang="en-US" sz="2800" dirty="0"/>
              <a:t>defined on the last page? </a:t>
            </a:r>
          </a:p>
          <a:p>
            <a:pPr marL="342900" indent="-342900">
              <a:lnSpc>
                <a:spcPct val="120000"/>
              </a:lnSpc>
              <a:buFont typeface="Arial" panose="020B0604020202020204" pitchFamily="34" charset="0"/>
              <a:buChar char="•"/>
            </a:pPr>
            <a:endParaRPr lang="en-US" altLang="en-US" sz="2800" b="1" i="1" dirty="0"/>
          </a:p>
          <a:p>
            <a:pPr>
              <a:lnSpc>
                <a:spcPct val="120000"/>
              </a:lnSpc>
            </a:pPr>
            <a:endParaRPr lang="en-US" altLang="en-US" sz="1000" dirty="0"/>
          </a:p>
          <a:p>
            <a:pPr>
              <a:lnSpc>
                <a:spcPct val="120000"/>
              </a:lnSpc>
            </a:pPr>
            <a:r>
              <a:rPr lang="en-US" altLang="en-US" sz="2800" b="1" dirty="0"/>
              <a:t>Suppose a Big Mac costs </a:t>
            </a:r>
            <a:r>
              <a:rPr lang="en-US" altLang="en-US" sz="2800" b="1" dirty="0">
                <a:solidFill>
                  <a:schemeClr val="accent6">
                    <a:lumMod val="50000"/>
                  </a:schemeClr>
                </a:solidFill>
              </a:rPr>
              <a:t>$4 in Auckland </a:t>
            </a:r>
            <a:r>
              <a:rPr lang="en-US" altLang="en-US" sz="2800" b="1" dirty="0"/>
              <a:t>and </a:t>
            </a:r>
            <a:r>
              <a:rPr lang="en-US" altLang="en-US" sz="2800" b="1" dirty="0">
                <a:solidFill>
                  <a:srgbClr val="7030A0"/>
                </a:solidFill>
              </a:rPr>
              <a:t>£2 in London</a:t>
            </a:r>
          </a:p>
          <a:p>
            <a:pPr marL="342900" indent="-342900">
              <a:lnSpc>
                <a:spcPct val="120000"/>
              </a:lnSpc>
              <a:buFont typeface="Arial" panose="020B0604020202020204" pitchFamily="34" charset="0"/>
              <a:buChar char="•"/>
            </a:pPr>
            <a:r>
              <a:rPr lang="en-US" altLang="en-US" sz="2800" dirty="0"/>
              <a:t>How many Big Macs can you buy in Auckland with NZ$100? </a:t>
            </a:r>
          </a:p>
          <a:p>
            <a:pPr marL="342900" indent="-342900">
              <a:lnSpc>
                <a:spcPct val="120000"/>
              </a:lnSpc>
              <a:buFont typeface="Arial" panose="020B0604020202020204" pitchFamily="34" charset="0"/>
              <a:buChar char="•"/>
            </a:pPr>
            <a:r>
              <a:rPr lang="en-US" altLang="en-US" sz="2800" dirty="0"/>
              <a:t>How many British pounds can you exchange with NZ$ 100? </a:t>
            </a:r>
          </a:p>
          <a:p>
            <a:pPr marL="342900" indent="-342900">
              <a:lnSpc>
                <a:spcPct val="120000"/>
              </a:lnSpc>
              <a:buFont typeface="Arial" panose="020B0604020202020204" pitchFamily="34" charset="0"/>
              <a:buChar char="•"/>
            </a:pPr>
            <a:r>
              <a:rPr lang="en-US" altLang="en-US" sz="2800" dirty="0"/>
              <a:t>How many Big Macs can you buy in London with the amount GBP exchanged just now? </a:t>
            </a:r>
          </a:p>
          <a:p>
            <a:pPr marL="342900" indent="-342900">
              <a:lnSpc>
                <a:spcPct val="120000"/>
              </a:lnSpc>
              <a:buFont typeface="Arial" panose="020B0604020202020204" pitchFamily="34" charset="0"/>
              <a:buChar char="•"/>
            </a:pPr>
            <a:r>
              <a:rPr lang="en-US" altLang="en-US" sz="2800" dirty="0"/>
              <a:t>How much is the real exchange rate as defined on the last page? </a:t>
            </a:r>
            <a:endParaRPr lang="en-US" altLang="en-US" sz="2800" b="1" i="1" dirty="0"/>
          </a:p>
        </p:txBody>
      </p:sp>
      <p:sp>
        <p:nvSpPr>
          <p:cNvPr id="13" name="Text Box 4">
            <a:extLst>
              <a:ext uri="{FF2B5EF4-FFF2-40B4-BE49-F238E27FC236}">
                <a16:creationId xmlns:a16="http://schemas.microsoft.com/office/drawing/2014/main" id="{D3D9B0FF-6DC1-4A9F-A6A9-0B580CC0A5FF}"/>
              </a:ext>
            </a:extLst>
          </p:cNvPr>
          <p:cNvSpPr txBox="1">
            <a:spLocks noChangeArrowheads="1"/>
          </p:cNvSpPr>
          <p:nvPr/>
        </p:nvSpPr>
        <p:spPr bwMode="auto">
          <a:xfrm>
            <a:off x="533400" y="251937"/>
            <a:ext cx="6826140" cy="535531"/>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Exercises: </a:t>
            </a:r>
            <a:r>
              <a:rPr lang="en-US" altLang="en-US" sz="2800" dirty="0">
                <a:solidFill>
                  <a:srgbClr val="7030A0"/>
                </a:solidFill>
              </a:rPr>
              <a:t>Big Mac Index </a:t>
            </a:r>
            <a:endParaRPr lang="en-US" sz="2800" dirty="0">
              <a:solidFill>
                <a:srgbClr val="7030A0"/>
              </a:solidFill>
              <a:latin typeface="Calibri" panose="020F0502020204030204" pitchFamily="34" charset="0"/>
              <a:cs typeface="Calibri" panose="020F0502020204030204" pitchFamily="34" charset="0"/>
            </a:endParaRPr>
          </a:p>
        </p:txBody>
      </p:sp>
      <p:sp>
        <p:nvSpPr>
          <p:cNvPr id="7" name="Slide Number Placeholder 3">
            <a:extLst>
              <a:ext uri="{FF2B5EF4-FFF2-40B4-BE49-F238E27FC236}">
                <a16:creationId xmlns:a16="http://schemas.microsoft.com/office/drawing/2014/main" id="{171E097C-231E-45A2-BFC6-E39BFCBDAF0B}"/>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18</a:t>
            </a:fld>
            <a:endParaRPr lang="en-US" dirty="0"/>
          </a:p>
        </p:txBody>
      </p:sp>
    </p:spTree>
    <p:extLst>
      <p:ext uri="{BB962C8B-B14F-4D97-AF65-F5344CB8AC3E}">
        <p14:creationId xmlns:p14="http://schemas.microsoft.com/office/powerpoint/2010/main" val="682855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EEB92856-AD26-436A-8847-D13117CA8FBF}"/>
              </a:ext>
            </a:extLst>
          </p:cNvPr>
          <p:cNvSpPr txBox="1"/>
          <p:nvPr/>
        </p:nvSpPr>
        <p:spPr bwMode="auto">
          <a:xfrm>
            <a:off x="3557588" y="4430121"/>
            <a:ext cx="2129109" cy="638266"/>
          </a:xfrm>
          <a:prstGeom prst="rect">
            <a:avLst/>
          </a:prstGeom>
          <a:noFill/>
          <a:ln>
            <a:noFill/>
          </a:ln>
        </p:spPr>
        <p:txBody>
          <a:bodyPr>
            <a:normAutofit/>
          </a:bodyPr>
          <a:lstStyle/>
          <a:p>
            <a:endParaRPr lang="en-US" b="1" dirty="0"/>
          </a:p>
        </p:txBody>
      </p:sp>
      <p:sp>
        <p:nvSpPr>
          <p:cNvPr id="8" name="Rectangle 7">
            <a:extLst>
              <a:ext uri="{FF2B5EF4-FFF2-40B4-BE49-F238E27FC236}">
                <a16:creationId xmlns:a16="http://schemas.microsoft.com/office/drawing/2014/main" id="{39BF37CC-B8E5-4B54-BEE4-5061A80285AD}"/>
              </a:ext>
            </a:extLst>
          </p:cNvPr>
          <p:cNvSpPr/>
          <p:nvPr/>
        </p:nvSpPr>
        <p:spPr>
          <a:xfrm>
            <a:off x="888640" y="2161601"/>
            <a:ext cx="8131073" cy="523220"/>
          </a:xfrm>
          <a:prstGeom prst="rect">
            <a:avLst/>
          </a:prstGeom>
        </p:spPr>
        <p:txBody>
          <a:bodyPr wrap="square">
            <a:spAutoFit/>
          </a:bodyPr>
          <a:lstStyle/>
          <a:p>
            <a:r>
              <a:rPr lang="en-US" altLang="en-US" sz="2800" b="1" i="1" dirty="0">
                <a:solidFill>
                  <a:srgbClr val="0070C0"/>
                </a:solidFill>
              </a:rPr>
              <a:t>e</a:t>
            </a:r>
            <a:r>
              <a:rPr lang="en-US" altLang="en-US" sz="2800" b="1" i="1" dirty="0"/>
              <a:t> = Number of pounds per dollar = 0.5</a:t>
            </a:r>
            <a:endParaRPr lang="en-US" sz="28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38B19B8-8BC0-4CC4-A900-FE1FCFE87E22}"/>
                  </a:ext>
                </a:extLst>
              </p:cNvPr>
              <p:cNvSpPr/>
              <p:nvPr/>
            </p:nvSpPr>
            <p:spPr>
              <a:xfrm>
                <a:off x="9773651" y="3215090"/>
                <a:ext cx="1380121" cy="718145"/>
              </a:xfrm>
              <a:prstGeom prst="rect">
                <a:avLst/>
              </a:prstGeom>
              <a:solidFill>
                <a:schemeClr val="bg1">
                  <a:lumMod val="95000"/>
                </a:schemeClr>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b="1" i="1" smtClean="0">
                              <a:latin typeface="Cambria Math" panose="02040503050406030204" pitchFamily="18" charset="0"/>
                            </a:rPr>
                          </m:ctrlPr>
                        </m:fPr>
                        <m:num>
                          <m:r>
                            <m:rPr>
                              <m:nor/>
                            </m:rPr>
                            <a:rPr lang="en-US" altLang="en-US" sz="2200" b="1" dirty="0" smtClean="0">
                              <a:solidFill>
                                <a:schemeClr val="tx1"/>
                              </a:solidFill>
                              <a:latin typeface="+mj-lt"/>
                            </a:rPr>
                            <m:t>100</m:t>
                          </m:r>
                        </m:num>
                        <m:den>
                          <m:r>
                            <m:rPr>
                              <m:nor/>
                            </m:rPr>
                            <a:rPr lang="en-US" sz="2200" b="1" smtClean="0">
                              <a:solidFill>
                                <a:schemeClr val="accent6">
                                  <a:lumMod val="50000"/>
                                </a:schemeClr>
                              </a:solidFill>
                              <a:latin typeface="+mj-lt"/>
                            </a:rPr>
                            <m:t>4</m:t>
                          </m:r>
                        </m:den>
                      </m:f>
                      <m:r>
                        <a:rPr lang="en-US" sz="2200" b="1" i="0" smtClean="0">
                          <a:solidFill>
                            <a:srgbClr val="7030A0"/>
                          </a:solidFill>
                          <a:latin typeface="Cambria Math" panose="02040503050406030204" pitchFamily="18" charset="0"/>
                        </a:rPr>
                        <m:t>=</m:t>
                      </m:r>
                      <m:r>
                        <a:rPr lang="en-US" sz="2200" b="1" i="0" smtClean="0">
                          <a:solidFill>
                            <a:schemeClr val="accent6">
                              <a:lumMod val="50000"/>
                            </a:schemeClr>
                          </a:solidFill>
                          <a:latin typeface="Cambria Math" panose="02040503050406030204" pitchFamily="18" charset="0"/>
                        </a:rPr>
                        <m:t>𝟐𝟓</m:t>
                      </m:r>
                    </m:oMath>
                  </m:oMathPara>
                </a14:m>
                <a:endParaRPr lang="en-US" sz="2200" b="1" dirty="0">
                  <a:latin typeface="+mj-lt"/>
                </a:endParaRPr>
              </a:p>
            </p:txBody>
          </p:sp>
        </mc:Choice>
        <mc:Fallback xmlns="">
          <p:sp>
            <p:nvSpPr>
              <p:cNvPr id="3" name="Rectangle 2">
                <a:extLst>
                  <a:ext uri="{FF2B5EF4-FFF2-40B4-BE49-F238E27FC236}">
                    <a16:creationId xmlns:a16="http://schemas.microsoft.com/office/drawing/2014/main" id="{238B19B8-8BC0-4CC4-A900-FE1FCFE87E22}"/>
                  </a:ext>
                </a:extLst>
              </p:cNvPr>
              <p:cNvSpPr>
                <a:spLocks noRot="1" noChangeAspect="1" noMove="1" noResize="1" noEditPoints="1" noAdjustHandles="1" noChangeArrowheads="1" noChangeShapeType="1" noTextEdit="1"/>
              </p:cNvSpPr>
              <p:nvPr/>
            </p:nvSpPr>
            <p:spPr>
              <a:xfrm>
                <a:off x="9773651" y="3215090"/>
                <a:ext cx="1380121" cy="718145"/>
              </a:xfrm>
              <a:prstGeom prst="rect">
                <a:avLst/>
              </a:prstGeom>
              <a:blipFill>
                <a:blip r:embed="rId2"/>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47ADEB2-CA61-4320-87A6-A642EA638248}"/>
              </a:ext>
            </a:extLst>
          </p:cNvPr>
          <p:cNvSpPr/>
          <p:nvPr/>
        </p:nvSpPr>
        <p:spPr>
          <a:xfrm>
            <a:off x="9643120" y="3924203"/>
            <a:ext cx="2367906" cy="461665"/>
          </a:xfrm>
          <a:prstGeom prst="rect">
            <a:avLst/>
          </a:prstGeom>
          <a:solidFill>
            <a:schemeClr val="bg1">
              <a:lumMod val="95000"/>
            </a:schemeClr>
          </a:solidFill>
        </p:spPr>
        <p:txBody>
          <a:bodyPr wrap="square">
            <a:spAutoFit/>
          </a:bodyPr>
          <a:lstStyle/>
          <a:p>
            <a:r>
              <a:rPr lang="en-US" altLang="en-US" sz="2200" b="1" dirty="0"/>
              <a:t>NZ$100*</a:t>
            </a:r>
            <a:r>
              <a:rPr lang="en-US" altLang="en-US" sz="2200" b="1" dirty="0">
                <a:solidFill>
                  <a:srgbClr val="0070C0"/>
                </a:solidFill>
              </a:rPr>
              <a:t>0.5</a:t>
            </a:r>
            <a:r>
              <a:rPr lang="en-US" altLang="en-US" sz="2200" b="1" dirty="0"/>
              <a:t> = </a:t>
            </a:r>
            <a:r>
              <a:rPr lang="en-US" altLang="en-US" sz="2400" b="1" i="1" dirty="0"/>
              <a:t>£ </a:t>
            </a:r>
            <a:r>
              <a:rPr lang="en-US" altLang="en-US" sz="2200" b="1" dirty="0"/>
              <a:t>50</a:t>
            </a:r>
            <a:endParaRPr lang="en-US" sz="2200" b="1"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E8E669A-8F59-4AC7-AC06-EAF74D194CCD}"/>
                  </a:ext>
                </a:extLst>
              </p:cNvPr>
              <p:cNvSpPr/>
              <p:nvPr/>
            </p:nvSpPr>
            <p:spPr>
              <a:xfrm>
                <a:off x="9975881" y="4831766"/>
                <a:ext cx="1237454" cy="718145"/>
              </a:xfrm>
              <a:prstGeom prst="rect">
                <a:avLst/>
              </a:prstGeom>
              <a:solidFill>
                <a:schemeClr val="bg1">
                  <a:lumMod val="95000"/>
                </a:schemeClr>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b="1" i="1" smtClean="0">
                              <a:latin typeface="Cambria Math" panose="02040503050406030204" pitchFamily="18" charset="0"/>
                            </a:rPr>
                          </m:ctrlPr>
                        </m:fPr>
                        <m:num>
                          <m:r>
                            <m:rPr>
                              <m:nor/>
                            </m:rPr>
                            <a:rPr lang="en-US" altLang="en-US" sz="2200" b="1" i="0" dirty="0" smtClean="0">
                              <a:solidFill>
                                <a:schemeClr val="tx1"/>
                              </a:solidFill>
                              <a:latin typeface="+mj-lt"/>
                            </a:rPr>
                            <m:t>5</m:t>
                          </m:r>
                          <m:r>
                            <m:rPr>
                              <m:nor/>
                            </m:rPr>
                            <a:rPr lang="en-US" altLang="en-US" sz="2200" b="1" dirty="0" smtClean="0">
                              <a:solidFill>
                                <a:schemeClr val="tx1"/>
                              </a:solidFill>
                              <a:latin typeface="+mj-lt"/>
                            </a:rPr>
                            <m:t>0</m:t>
                          </m:r>
                        </m:num>
                        <m:den>
                          <m:r>
                            <m:rPr>
                              <m:nor/>
                            </m:rPr>
                            <a:rPr lang="en-US" sz="2200" b="1" i="0" smtClean="0">
                              <a:solidFill>
                                <a:srgbClr val="7030A0"/>
                              </a:solidFill>
                              <a:latin typeface="+mj-lt"/>
                            </a:rPr>
                            <m:t>2</m:t>
                          </m:r>
                        </m:den>
                      </m:f>
                      <m:r>
                        <a:rPr lang="en-US" sz="2200" b="1" i="0" smtClean="0">
                          <a:solidFill>
                            <a:srgbClr val="7030A0"/>
                          </a:solidFill>
                          <a:latin typeface="Cambria Math" panose="02040503050406030204" pitchFamily="18" charset="0"/>
                        </a:rPr>
                        <m:t>=</m:t>
                      </m:r>
                      <m:r>
                        <a:rPr lang="en-US" sz="2200" b="1" i="0" smtClean="0">
                          <a:solidFill>
                            <a:srgbClr val="7030A0"/>
                          </a:solidFill>
                          <a:latin typeface="Cambria Math" panose="02040503050406030204" pitchFamily="18" charset="0"/>
                        </a:rPr>
                        <m:t>𝟐𝟓</m:t>
                      </m:r>
                    </m:oMath>
                  </m:oMathPara>
                </a14:m>
                <a:endParaRPr lang="en-US" sz="2200" b="1" dirty="0">
                  <a:latin typeface="+mj-lt"/>
                </a:endParaRPr>
              </a:p>
            </p:txBody>
          </p:sp>
        </mc:Choice>
        <mc:Fallback xmlns="">
          <p:sp>
            <p:nvSpPr>
              <p:cNvPr id="10" name="Rectangle 9">
                <a:extLst>
                  <a:ext uri="{FF2B5EF4-FFF2-40B4-BE49-F238E27FC236}">
                    <a16:creationId xmlns:a16="http://schemas.microsoft.com/office/drawing/2014/main" id="{1E8E669A-8F59-4AC7-AC06-EAF74D194CCD}"/>
                  </a:ext>
                </a:extLst>
              </p:cNvPr>
              <p:cNvSpPr>
                <a:spLocks noRot="1" noChangeAspect="1" noMove="1" noResize="1" noEditPoints="1" noAdjustHandles="1" noChangeArrowheads="1" noChangeShapeType="1" noTextEdit="1"/>
              </p:cNvSpPr>
              <p:nvPr/>
            </p:nvSpPr>
            <p:spPr>
              <a:xfrm>
                <a:off x="9975881" y="4831766"/>
                <a:ext cx="1237454" cy="71814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F2A2C21-AB69-49C7-A23A-05B2F8286B01}"/>
                  </a:ext>
                </a:extLst>
              </p:cNvPr>
              <p:cNvSpPr/>
              <p:nvPr/>
            </p:nvSpPr>
            <p:spPr>
              <a:xfrm>
                <a:off x="603343" y="6010105"/>
                <a:ext cx="4085569" cy="773353"/>
              </a:xfrm>
              <a:prstGeom prst="rect">
                <a:avLst/>
              </a:prstGeom>
              <a:solidFill>
                <a:schemeClr val="bg1">
                  <a:lumMod val="95000"/>
                </a:schemeClr>
              </a:solidFill>
            </p:spPr>
            <p:txBody>
              <a:bodyPr wrap="square">
                <a:spAutoFit/>
              </a:bodyPr>
              <a:lstStyle/>
              <a:p>
                <a:pPr/>
                <a14:m>
                  <m:oMathPara xmlns:m="http://schemas.openxmlformats.org/officeDocument/2006/math">
                    <m:oMathParaPr>
                      <m:jc m:val="center"/>
                    </m:oMathParaPr>
                    <m:oMath xmlns:m="http://schemas.openxmlformats.org/officeDocument/2006/math">
                      <m:f>
                        <m:fPr>
                          <m:ctrlPr>
                            <a:rPr lang="en-US" sz="2200" b="1" i="1" smtClean="0">
                              <a:latin typeface="Cambria Math" panose="02040503050406030204" pitchFamily="18" charset="0"/>
                            </a:rPr>
                          </m:ctrlPr>
                        </m:fPr>
                        <m:num>
                          <m:r>
                            <m:rPr>
                              <m:nor/>
                            </m:rPr>
                            <a:rPr lang="en-US" altLang="en-US" sz="2200" b="1" i="1" dirty="0">
                              <a:solidFill>
                                <a:srgbClr val="0070C0"/>
                              </a:solidFill>
                            </a:rPr>
                            <m:t>e</m:t>
                          </m:r>
                          <m:r>
                            <m:rPr>
                              <m:nor/>
                            </m:rPr>
                            <a:rPr lang="en-US" altLang="en-US" sz="2200" b="1" dirty="0">
                              <a:solidFill>
                                <a:srgbClr val="0070C0"/>
                              </a:solidFill>
                            </a:rPr>
                            <m:t> </m:t>
                          </m:r>
                          <m:r>
                            <m:rPr>
                              <m:nor/>
                            </m:rPr>
                            <a:rPr lang="en-US" sz="2200" b="1"/>
                            <m:t>∗ </m:t>
                          </m:r>
                          <m:r>
                            <m:rPr>
                              <m:nor/>
                            </m:rPr>
                            <a:rPr lang="en-US" sz="2200" b="1">
                              <a:solidFill>
                                <a:schemeClr val="accent6">
                                  <a:lumMod val="50000"/>
                                </a:schemeClr>
                              </a:solidFill>
                            </a:rPr>
                            <m:t>Domestic</m:t>
                          </m:r>
                          <m:r>
                            <m:rPr>
                              <m:nor/>
                            </m:rPr>
                            <a:rPr lang="en-US" sz="2200" b="1">
                              <a:solidFill>
                                <a:schemeClr val="accent6">
                                  <a:lumMod val="50000"/>
                                </a:schemeClr>
                              </a:solidFill>
                            </a:rPr>
                            <m:t> </m:t>
                          </m:r>
                          <m:r>
                            <m:rPr>
                              <m:nor/>
                            </m:rPr>
                            <a:rPr lang="en-US" sz="2200" b="1">
                              <a:solidFill>
                                <a:schemeClr val="accent6">
                                  <a:lumMod val="50000"/>
                                </a:schemeClr>
                              </a:solidFill>
                            </a:rPr>
                            <m:t>Price</m:t>
                          </m:r>
                        </m:num>
                        <m:den>
                          <m:r>
                            <m:rPr>
                              <m:nor/>
                            </m:rPr>
                            <a:rPr lang="en-US" sz="2200" b="1">
                              <a:solidFill>
                                <a:srgbClr val="7030A0"/>
                              </a:solidFill>
                            </a:rPr>
                            <m:t>Foreign</m:t>
                          </m:r>
                          <m:r>
                            <m:rPr>
                              <m:nor/>
                            </m:rPr>
                            <a:rPr lang="en-US" sz="2200" b="1">
                              <a:solidFill>
                                <a:srgbClr val="7030A0"/>
                              </a:solidFill>
                            </a:rPr>
                            <m:t> </m:t>
                          </m:r>
                          <m:r>
                            <m:rPr>
                              <m:nor/>
                            </m:rPr>
                            <a:rPr lang="en-US" sz="2200" b="1">
                              <a:solidFill>
                                <a:srgbClr val="7030A0"/>
                              </a:solidFill>
                            </a:rPr>
                            <m:t>Price</m:t>
                          </m:r>
                        </m:den>
                      </m:f>
                      <m:r>
                        <a:rPr lang="en-US" sz="2200" b="1" i="1" smtClean="0">
                          <a:solidFill>
                            <a:srgbClr val="7030A0"/>
                          </a:solidFill>
                          <a:latin typeface="Cambria Math" panose="02040503050406030204" pitchFamily="18" charset="0"/>
                        </a:rPr>
                        <m:t>=</m:t>
                      </m:r>
                      <m:f>
                        <m:fPr>
                          <m:ctrlPr>
                            <a:rPr lang="en-US" sz="2200" b="1" i="1">
                              <a:latin typeface="Cambria Math" panose="02040503050406030204" pitchFamily="18" charset="0"/>
                            </a:rPr>
                          </m:ctrlPr>
                        </m:fPr>
                        <m:num>
                          <m:r>
                            <m:rPr>
                              <m:nor/>
                            </m:rPr>
                            <a:rPr lang="en-US" sz="2200" b="1" i="0" smtClean="0">
                              <a:solidFill>
                                <a:srgbClr val="0070C0"/>
                              </a:solidFill>
                            </a:rPr>
                            <m:t>0.5</m:t>
                          </m:r>
                          <m:r>
                            <m:rPr>
                              <m:nor/>
                            </m:rPr>
                            <a:rPr lang="en-US" altLang="en-US" sz="2200" b="1" dirty="0">
                              <a:solidFill>
                                <a:srgbClr val="0070C0"/>
                              </a:solidFill>
                            </a:rPr>
                            <m:t> </m:t>
                          </m:r>
                          <m:r>
                            <m:rPr>
                              <m:nor/>
                            </m:rPr>
                            <a:rPr lang="en-US" sz="2200" b="1"/>
                            <m:t>∗ </m:t>
                          </m:r>
                          <m:r>
                            <m:rPr>
                              <m:nor/>
                            </m:rPr>
                            <a:rPr lang="en-US" sz="2200" b="1" i="0" smtClean="0">
                              <a:solidFill>
                                <a:schemeClr val="accent6">
                                  <a:lumMod val="50000"/>
                                </a:schemeClr>
                              </a:solidFill>
                            </a:rPr>
                            <m:t>4</m:t>
                          </m:r>
                        </m:num>
                        <m:den>
                          <m:r>
                            <m:rPr>
                              <m:nor/>
                            </m:rPr>
                            <a:rPr lang="en-US" sz="2200" b="1" i="0" smtClean="0">
                              <a:solidFill>
                                <a:srgbClr val="7030A0"/>
                              </a:solidFill>
                            </a:rPr>
                            <m:t>2</m:t>
                          </m:r>
                        </m:den>
                      </m:f>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𝟏</m:t>
                      </m:r>
                    </m:oMath>
                  </m:oMathPara>
                </a14:m>
                <a:endParaRPr lang="en-US" sz="2200" dirty="0"/>
              </a:p>
            </p:txBody>
          </p:sp>
        </mc:Choice>
        <mc:Fallback xmlns="">
          <p:sp>
            <p:nvSpPr>
              <p:cNvPr id="9" name="Rectangle 8">
                <a:extLst>
                  <a:ext uri="{FF2B5EF4-FFF2-40B4-BE49-F238E27FC236}">
                    <a16:creationId xmlns:a16="http://schemas.microsoft.com/office/drawing/2014/main" id="{CF2A2C21-AB69-49C7-A23A-05B2F8286B01}"/>
                  </a:ext>
                </a:extLst>
              </p:cNvPr>
              <p:cNvSpPr>
                <a:spLocks noRot="1" noChangeAspect="1" noMove="1" noResize="1" noEditPoints="1" noAdjustHandles="1" noChangeArrowheads="1" noChangeShapeType="1" noTextEdit="1"/>
              </p:cNvSpPr>
              <p:nvPr/>
            </p:nvSpPr>
            <p:spPr>
              <a:xfrm>
                <a:off x="603343" y="6010105"/>
                <a:ext cx="4085569" cy="773353"/>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DCCDC9C6-20CE-47D8-B71F-14C30B4C5728}"/>
              </a:ext>
            </a:extLst>
          </p:cNvPr>
          <p:cNvSpPr/>
          <p:nvPr/>
        </p:nvSpPr>
        <p:spPr>
          <a:xfrm>
            <a:off x="4660337" y="6103854"/>
            <a:ext cx="7485471" cy="523220"/>
          </a:xfrm>
          <a:prstGeom prst="rect">
            <a:avLst/>
          </a:prstGeom>
        </p:spPr>
        <p:txBody>
          <a:bodyPr wrap="square">
            <a:spAutoFit/>
          </a:bodyPr>
          <a:lstStyle/>
          <a:p>
            <a:r>
              <a:rPr lang="en-US" altLang="en-US" sz="2800" b="1" i="1" dirty="0"/>
              <a:t>=&gt; 1 NZ Big Mac is equivalent to 1 British Big Mac</a:t>
            </a:r>
            <a:endParaRPr lang="en-US" sz="2800" dirty="0"/>
          </a:p>
        </p:txBody>
      </p:sp>
      <p:sp>
        <p:nvSpPr>
          <p:cNvPr id="13" name="Slide Number Placeholder 3">
            <a:extLst>
              <a:ext uri="{FF2B5EF4-FFF2-40B4-BE49-F238E27FC236}">
                <a16:creationId xmlns:a16="http://schemas.microsoft.com/office/drawing/2014/main" id="{985C8D1F-F8B1-4ADE-B50E-A3EB7B1F0C96}"/>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19</a:t>
            </a:fld>
            <a:endParaRPr lang="en-US" dirty="0"/>
          </a:p>
        </p:txBody>
      </p:sp>
      <p:sp>
        <p:nvSpPr>
          <p:cNvPr id="16" name="Text Box 4">
            <a:extLst>
              <a:ext uri="{FF2B5EF4-FFF2-40B4-BE49-F238E27FC236}">
                <a16:creationId xmlns:a16="http://schemas.microsoft.com/office/drawing/2014/main" id="{C092EEBE-04AE-4B93-BEA3-40C9AFC72D0F}"/>
              </a:ext>
            </a:extLst>
          </p:cNvPr>
          <p:cNvSpPr txBox="1">
            <a:spLocks noChangeArrowheads="1"/>
          </p:cNvSpPr>
          <p:nvPr/>
        </p:nvSpPr>
        <p:spPr bwMode="auto">
          <a:xfrm>
            <a:off x="533400" y="251937"/>
            <a:ext cx="6826140" cy="535531"/>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Exercises: </a:t>
            </a:r>
            <a:r>
              <a:rPr lang="en-US" altLang="en-US" sz="2800" dirty="0">
                <a:solidFill>
                  <a:srgbClr val="7030A0"/>
                </a:solidFill>
              </a:rPr>
              <a:t>Big Mac Index </a:t>
            </a:r>
            <a:endParaRPr lang="en-US" sz="2800" dirty="0">
              <a:solidFill>
                <a:srgbClr val="7030A0"/>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E0755FF-7670-4ED5-AA7D-91201C6523A0}"/>
              </a:ext>
            </a:extLst>
          </p:cNvPr>
          <p:cNvSpPr/>
          <p:nvPr/>
        </p:nvSpPr>
        <p:spPr>
          <a:xfrm>
            <a:off x="533400" y="1076385"/>
            <a:ext cx="11140786" cy="4896084"/>
          </a:xfrm>
          <a:prstGeom prst="rect">
            <a:avLst/>
          </a:prstGeom>
        </p:spPr>
        <p:txBody>
          <a:bodyPr wrap="square">
            <a:spAutoFit/>
          </a:bodyPr>
          <a:lstStyle/>
          <a:p>
            <a:pPr>
              <a:lnSpc>
                <a:spcPct val="120000"/>
              </a:lnSpc>
            </a:pPr>
            <a:r>
              <a:rPr lang="en-NZ" altLang="en-US" sz="2800" b="1" i="1" dirty="0"/>
              <a:t>Suppose the nominal exchange rate is $2 = </a:t>
            </a:r>
            <a:r>
              <a:rPr lang="en-US" altLang="en-US" sz="2800" b="1" i="1" dirty="0"/>
              <a:t>£1</a:t>
            </a:r>
          </a:p>
          <a:p>
            <a:pPr marL="342900" indent="-342900">
              <a:lnSpc>
                <a:spcPct val="120000"/>
              </a:lnSpc>
              <a:buFont typeface="Arial" panose="020B0604020202020204" pitchFamily="34" charset="0"/>
              <a:buChar char="•"/>
            </a:pPr>
            <a:r>
              <a:rPr lang="en-US" altLang="en-US" sz="2800" dirty="0"/>
              <a:t>How much is the </a:t>
            </a:r>
            <a:r>
              <a:rPr lang="en-US" altLang="en-US" sz="2800" b="1" i="1" dirty="0">
                <a:solidFill>
                  <a:srgbClr val="0070C0"/>
                </a:solidFill>
              </a:rPr>
              <a:t>e </a:t>
            </a:r>
            <a:r>
              <a:rPr lang="en-US" altLang="en-US" sz="2800" dirty="0"/>
              <a:t>defined on the last page? </a:t>
            </a:r>
          </a:p>
          <a:p>
            <a:pPr marL="342900" indent="-342900">
              <a:lnSpc>
                <a:spcPct val="120000"/>
              </a:lnSpc>
              <a:buFont typeface="Arial" panose="020B0604020202020204" pitchFamily="34" charset="0"/>
              <a:buChar char="•"/>
            </a:pPr>
            <a:endParaRPr lang="en-US" altLang="en-US" sz="2800" b="1" i="1" dirty="0"/>
          </a:p>
          <a:p>
            <a:pPr>
              <a:lnSpc>
                <a:spcPct val="120000"/>
              </a:lnSpc>
            </a:pPr>
            <a:endParaRPr lang="en-US" altLang="en-US" sz="1000" dirty="0"/>
          </a:p>
          <a:p>
            <a:pPr>
              <a:lnSpc>
                <a:spcPct val="120000"/>
              </a:lnSpc>
            </a:pPr>
            <a:r>
              <a:rPr lang="en-US" altLang="en-US" sz="2800" b="1" dirty="0"/>
              <a:t>Suppose a Big Mac costs </a:t>
            </a:r>
            <a:r>
              <a:rPr lang="en-US" altLang="en-US" sz="2800" b="1" dirty="0">
                <a:solidFill>
                  <a:schemeClr val="accent6">
                    <a:lumMod val="50000"/>
                  </a:schemeClr>
                </a:solidFill>
              </a:rPr>
              <a:t>$4 in Auckland </a:t>
            </a:r>
            <a:r>
              <a:rPr lang="en-US" altLang="en-US" sz="2800" b="1" dirty="0"/>
              <a:t>and </a:t>
            </a:r>
            <a:r>
              <a:rPr lang="en-US" altLang="en-US" sz="2800" b="1" dirty="0">
                <a:solidFill>
                  <a:srgbClr val="7030A0"/>
                </a:solidFill>
              </a:rPr>
              <a:t>£2 in London</a:t>
            </a:r>
          </a:p>
          <a:p>
            <a:pPr marL="342900" indent="-342900">
              <a:lnSpc>
                <a:spcPct val="120000"/>
              </a:lnSpc>
              <a:buFont typeface="Arial" panose="020B0604020202020204" pitchFamily="34" charset="0"/>
              <a:buChar char="•"/>
            </a:pPr>
            <a:r>
              <a:rPr lang="en-US" altLang="en-US" sz="2800" dirty="0"/>
              <a:t>How many Big Macs can you buy in Auckland with NZ$100? </a:t>
            </a:r>
          </a:p>
          <a:p>
            <a:pPr marL="342900" indent="-342900">
              <a:lnSpc>
                <a:spcPct val="120000"/>
              </a:lnSpc>
              <a:buFont typeface="Arial" panose="020B0604020202020204" pitchFamily="34" charset="0"/>
              <a:buChar char="•"/>
            </a:pPr>
            <a:r>
              <a:rPr lang="en-US" altLang="en-US" sz="2800" dirty="0"/>
              <a:t>How many British pounds can you exchange with NZ$ 100? </a:t>
            </a:r>
          </a:p>
          <a:p>
            <a:pPr marL="342900" indent="-342900">
              <a:lnSpc>
                <a:spcPct val="120000"/>
              </a:lnSpc>
              <a:buFont typeface="Arial" panose="020B0604020202020204" pitchFamily="34" charset="0"/>
              <a:buChar char="•"/>
            </a:pPr>
            <a:r>
              <a:rPr lang="en-US" altLang="en-US" sz="2800" dirty="0"/>
              <a:t>How many Big Macs can you buy in London with the amount GBP exchanged just now? </a:t>
            </a:r>
          </a:p>
          <a:p>
            <a:pPr marL="342900" indent="-342900">
              <a:lnSpc>
                <a:spcPct val="120000"/>
              </a:lnSpc>
              <a:buFont typeface="Arial" panose="020B0604020202020204" pitchFamily="34" charset="0"/>
              <a:buChar char="•"/>
            </a:pPr>
            <a:r>
              <a:rPr lang="en-US" altLang="en-US" sz="2800" dirty="0"/>
              <a:t>How much is the real exchange rate as defined on the last page? </a:t>
            </a:r>
            <a:endParaRPr lang="en-US" altLang="en-US" sz="2800" b="1" i="1" dirty="0"/>
          </a:p>
        </p:txBody>
      </p:sp>
    </p:spTree>
    <p:extLst>
      <p:ext uri="{BB962C8B-B14F-4D97-AF65-F5344CB8AC3E}">
        <p14:creationId xmlns:p14="http://schemas.microsoft.com/office/powerpoint/2010/main" val="386896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8654DB-B0F4-4AA4-9FC7-8103EE9EB6E9}"/>
              </a:ext>
            </a:extLst>
          </p:cNvPr>
          <p:cNvPicPr>
            <a:picLocks noChangeAspect="1"/>
          </p:cNvPicPr>
          <p:nvPr/>
        </p:nvPicPr>
        <p:blipFill>
          <a:blip r:embed="rId2"/>
          <a:stretch>
            <a:fillRect/>
          </a:stretch>
        </p:blipFill>
        <p:spPr>
          <a:xfrm>
            <a:off x="5391149" y="995673"/>
            <a:ext cx="6886575" cy="5468468"/>
          </a:xfrm>
          <a:prstGeom prst="rect">
            <a:avLst/>
          </a:prstGeom>
        </p:spPr>
      </p:pic>
      <p:sp>
        <p:nvSpPr>
          <p:cNvPr id="2" name="Rectangle 1">
            <a:extLst>
              <a:ext uri="{FF2B5EF4-FFF2-40B4-BE49-F238E27FC236}">
                <a16:creationId xmlns:a16="http://schemas.microsoft.com/office/drawing/2014/main" id="{AE599D04-50E7-4B78-8DB2-B581F7751C82}"/>
              </a:ext>
            </a:extLst>
          </p:cNvPr>
          <p:cNvSpPr/>
          <p:nvPr/>
        </p:nvSpPr>
        <p:spPr>
          <a:xfrm>
            <a:off x="377733" y="1334836"/>
            <a:ext cx="5623017" cy="5262979"/>
          </a:xfrm>
          <a:prstGeom prst="rect">
            <a:avLst/>
          </a:prstGeom>
        </p:spPr>
        <p:txBody>
          <a:bodyPr wrap="square">
            <a:spAutoFit/>
          </a:bodyPr>
          <a:lstStyle/>
          <a:p>
            <a:pPr marL="457200" indent="-457200">
              <a:buFont typeface="Arial" panose="020B0604020202020204" pitchFamily="34" charset="0"/>
              <a:buChar char="•"/>
            </a:pPr>
            <a:r>
              <a:rPr lang="en-NZ" sz="2800" dirty="0"/>
              <a:t>Are you planning on starting/running a business?</a:t>
            </a:r>
          </a:p>
          <a:p>
            <a:pPr marL="457200" indent="-457200">
              <a:buFont typeface="Arial" panose="020B0604020202020204" pitchFamily="34" charset="0"/>
              <a:buChar char="•"/>
            </a:pPr>
            <a:endParaRPr lang="en-NZ" sz="2800" dirty="0"/>
          </a:p>
          <a:p>
            <a:pPr marL="457200" indent="-457200">
              <a:buFont typeface="Arial" panose="020B0604020202020204" pitchFamily="34" charset="0"/>
              <a:buChar char="•"/>
            </a:pPr>
            <a:r>
              <a:rPr lang="en-NZ" sz="2800" b="1" dirty="0"/>
              <a:t>Where are the customers?</a:t>
            </a:r>
          </a:p>
          <a:p>
            <a:pPr marL="457200" indent="-457200">
              <a:buFont typeface="Arial" panose="020B0604020202020204" pitchFamily="34" charset="0"/>
              <a:buChar char="•"/>
            </a:pPr>
            <a:endParaRPr lang="en-NZ" sz="2800" dirty="0"/>
          </a:p>
          <a:p>
            <a:pPr marL="457200" indent="-457200">
              <a:buFont typeface="Arial" panose="020B0604020202020204" pitchFamily="34" charset="0"/>
              <a:buChar char="•"/>
            </a:pPr>
            <a:r>
              <a:rPr lang="en-NZ" sz="2800" dirty="0"/>
              <a:t>New Zealand is not big enough!</a:t>
            </a:r>
          </a:p>
          <a:p>
            <a:pPr marL="457200" indent="-457200">
              <a:buFont typeface="Arial" panose="020B0604020202020204" pitchFamily="34" charset="0"/>
              <a:buChar char="•"/>
            </a:pPr>
            <a:endParaRPr lang="en-NZ" sz="2800" dirty="0"/>
          </a:p>
          <a:p>
            <a:pPr marL="457200" indent="-457200">
              <a:buFont typeface="Arial" panose="020B0604020202020204" pitchFamily="34" charset="0"/>
              <a:buChar char="•"/>
            </a:pPr>
            <a:r>
              <a:rPr lang="en-NZ" sz="2800" dirty="0"/>
              <a:t>USA, Canada, Australia, </a:t>
            </a:r>
            <a:br>
              <a:rPr lang="en-NZ" sz="2800" dirty="0"/>
            </a:br>
            <a:r>
              <a:rPr lang="en-NZ" sz="2800" dirty="0"/>
              <a:t>Western Europe, Singapore…?</a:t>
            </a:r>
          </a:p>
          <a:p>
            <a:pPr marL="457200" indent="-457200">
              <a:buFont typeface="Arial" panose="020B0604020202020204" pitchFamily="34" charset="0"/>
              <a:buChar char="•"/>
            </a:pPr>
            <a:endParaRPr lang="en-NZ" sz="2800" dirty="0"/>
          </a:p>
          <a:p>
            <a:pPr marL="457200" indent="-457200">
              <a:buFont typeface="Arial" panose="020B0604020202020204" pitchFamily="34" charset="0"/>
              <a:buChar char="•"/>
            </a:pPr>
            <a:r>
              <a:rPr lang="en-NZ" sz="2800" dirty="0"/>
              <a:t>Countries with high per capita income?</a:t>
            </a:r>
          </a:p>
        </p:txBody>
      </p:sp>
      <p:sp>
        <p:nvSpPr>
          <p:cNvPr id="7" name="Text Box 4">
            <a:extLst>
              <a:ext uri="{FF2B5EF4-FFF2-40B4-BE49-F238E27FC236}">
                <a16:creationId xmlns:a16="http://schemas.microsoft.com/office/drawing/2014/main" id="{BDA752B2-6E92-47AD-8B3E-472BC3BD2839}"/>
              </a:ext>
            </a:extLst>
          </p:cNvPr>
          <p:cNvSpPr txBox="1">
            <a:spLocks noChangeArrowheads="1"/>
          </p:cNvSpPr>
          <p:nvPr/>
        </p:nvSpPr>
        <p:spPr bwMode="auto">
          <a:xfrm>
            <a:off x="414208" y="440727"/>
            <a:ext cx="9099642" cy="584775"/>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Why do we need to understand the global economy?</a:t>
            </a:r>
            <a:endParaRPr lang="en-US" altLang="zh-CN" sz="2800" dirty="0">
              <a:solidFill>
                <a:schemeClr val="tx1"/>
              </a:solidFill>
            </a:endParaRPr>
          </a:p>
        </p:txBody>
      </p:sp>
      <p:sp>
        <p:nvSpPr>
          <p:cNvPr id="6" name="Slide Number Placeholder 3">
            <a:extLst>
              <a:ext uri="{FF2B5EF4-FFF2-40B4-BE49-F238E27FC236}">
                <a16:creationId xmlns:a16="http://schemas.microsoft.com/office/drawing/2014/main" id="{1093D235-8CAE-49E0-80E5-F15C1F913190}"/>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2</a:t>
            </a:fld>
            <a:endParaRPr lang="en-US" dirty="0"/>
          </a:p>
        </p:txBody>
      </p:sp>
    </p:spTree>
    <p:extLst>
      <p:ext uri="{BB962C8B-B14F-4D97-AF65-F5344CB8AC3E}">
        <p14:creationId xmlns:p14="http://schemas.microsoft.com/office/powerpoint/2010/main" val="429304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6639799-FD6B-486A-9865-F85E4F2BAC21}"/>
                  </a:ext>
                </a:extLst>
              </p:cNvPr>
              <p:cNvSpPr/>
              <p:nvPr/>
            </p:nvSpPr>
            <p:spPr>
              <a:xfrm>
                <a:off x="533399" y="1256868"/>
                <a:ext cx="11009645" cy="4408130"/>
              </a:xfrm>
              <a:prstGeom prst="rect">
                <a:avLst/>
              </a:prstGeom>
            </p:spPr>
            <p:txBody>
              <a:bodyPr wrap="square">
                <a:spAutoFit/>
              </a:bodyPr>
              <a:lstStyle/>
              <a:p>
                <a:pPr>
                  <a:buSzPct val="80000"/>
                </a:pPr>
                <a:r>
                  <a:rPr lang="en-US" altLang="en-US" sz="2800" dirty="0"/>
                  <a:t>The theory of </a:t>
                </a:r>
                <a:r>
                  <a:rPr lang="en-US" altLang="en-US" sz="2800" b="1" i="1" dirty="0"/>
                  <a:t>purchasing-power parity</a:t>
                </a:r>
                <a:r>
                  <a:rPr lang="en-US" altLang="en-US" sz="2800" dirty="0"/>
                  <a:t> (PPP) is the simplest and most widely accepted theory measuring the </a:t>
                </a:r>
                <a:r>
                  <a:rPr lang="en-US" altLang="en-US" sz="2800" b="1" dirty="0"/>
                  <a:t>under/overvaluation of currencies.</a:t>
                </a:r>
              </a:p>
              <a:p>
                <a:pPr marL="457200" indent="-457200">
                  <a:buSzPct val="80000"/>
                  <a:buFont typeface="Arial" panose="020B0604020202020204" pitchFamily="34" charset="0"/>
                  <a:buChar char="•"/>
                </a:pPr>
                <a:endParaRPr lang="en-US" altLang="en-US" sz="2800" dirty="0"/>
              </a:p>
              <a:p>
                <a:pPr marL="457200" indent="-457200">
                  <a:buSzPct val="80000"/>
                  <a:buFont typeface="Arial" panose="020B0604020202020204" pitchFamily="34" charset="0"/>
                  <a:buChar char="•"/>
                </a:pPr>
                <a:r>
                  <a:rPr lang="en-US" altLang="en-US" sz="2800" dirty="0"/>
                  <a:t>According to the PPP theory, a unit of any given currency should be able to </a:t>
                </a:r>
                <a:r>
                  <a:rPr lang="en-US" altLang="en-US" sz="2800" b="1" dirty="0"/>
                  <a:t>buy the same quantity of goods in all countries</a:t>
                </a:r>
                <a:r>
                  <a:rPr lang="en-US" altLang="en-US" sz="2800" dirty="0"/>
                  <a:t>. </a:t>
                </a:r>
              </a:p>
              <a:p>
                <a:pPr marL="457200" indent="-457200">
                  <a:buSzPct val="80000"/>
                  <a:buFont typeface="Arial" panose="020B0604020202020204" pitchFamily="34" charset="0"/>
                  <a:buChar char="•"/>
                </a:pPr>
                <a:endParaRPr lang="en-US" altLang="en-US" sz="2800" b="1" dirty="0"/>
              </a:p>
              <a:p>
                <a:pPr marL="457200" indent="-457200">
                  <a:buSzPct val="80000"/>
                  <a:buFont typeface="Arial" panose="020B0604020202020204" pitchFamily="34" charset="0"/>
                  <a:buChar char="•"/>
                </a:pPr>
                <a:r>
                  <a:rPr lang="en-US" altLang="en-US" sz="2800" b="1" dirty="0"/>
                  <a:t>If the PPP indeed holds, what is the value of the real exchange rate?</a:t>
                </a:r>
                <a:br>
                  <a:rPr lang="en-US" altLang="en-US" sz="2800" b="1" dirty="0"/>
                </a:br>
                <a:r>
                  <a:rPr lang="en-US" altLang="en-US" b="1" i="1" dirty="0">
                    <a:solidFill>
                      <a:srgbClr val="FF0000"/>
                    </a:solidFill>
                  </a:rPr>
                  <a:t>	</a:t>
                </a:r>
              </a:p>
              <a:p>
                <a:pPr>
                  <a:buSzPct val="80000"/>
                </a:pPr>
                <a:r>
                  <a:rPr lang="en-US" altLang="en-US" sz="2800" b="1" dirty="0">
                    <a:solidFill>
                      <a:srgbClr val="FF0000"/>
                    </a:solidFill>
                  </a:rPr>
                  <a:t>	</a:t>
                </a:r>
                <a14:m>
                  <m:oMath xmlns:m="http://schemas.openxmlformats.org/officeDocument/2006/math">
                    <m:r>
                      <m:rPr>
                        <m:nor/>
                      </m:rPr>
                      <a:rPr lang="en-US" altLang="en-US" sz="2800" b="1" i="1" dirty="0">
                        <a:solidFill>
                          <a:srgbClr val="FF0000"/>
                        </a:solidFill>
                      </a:rPr>
                      <m:t>Real</m:t>
                    </m:r>
                    <m:r>
                      <m:rPr>
                        <m:nor/>
                      </m:rPr>
                      <a:rPr lang="en-US" altLang="en-US" sz="2800" b="1" i="1" dirty="0"/>
                      <m:t> </m:t>
                    </m:r>
                    <m:r>
                      <m:rPr>
                        <m:nor/>
                      </m:rPr>
                      <a:rPr lang="en-US" altLang="en-US" sz="2800" b="1" i="1" dirty="0"/>
                      <m:t>Exchange</m:t>
                    </m:r>
                    <m:r>
                      <m:rPr>
                        <m:nor/>
                      </m:rPr>
                      <a:rPr lang="en-US" altLang="en-US" sz="2800" b="1" i="1" dirty="0"/>
                      <m:t> </m:t>
                    </m:r>
                    <m:r>
                      <m:rPr>
                        <m:nor/>
                      </m:rPr>
                      <a:rPr lang="en-US" altLang="en-US" sz="2800" b="1" i="1" dirty="0"/>
                      <m:t>Rate</m:t>
                    </m:r>
                    <m:r>
                      <a:rPr lang="en-US" sz="2800" b="1" i="1">
                        <a:latin typeface="Cambria Math" panose="02040503050406030204" pitchFamily="18" charset="0"/>
                        <a:ea typeface="Cambria Math" panose="02040503050406030204" pitchFamily="18" charset="0"/>
                      </a:rPr>
                      <m:t>=</m:t>
                    </m:r>
                    <m:f>
                      <m:fPr>
                        <m:ctrlPr>
                          <a:rPr lang="en-US" sz="2800" b="1" i="1">
                            <a:latin typeface="Cambria Math" panose="02040503050406030204" pitchFamily="18" charset="0"/>
                          </a:rPr>
                        </m:ctrlPr>
                      </m:fPr>
                      <m:num>
                        <m:r>
                          <m:rPr>
                            <m:nor/>
                          </m:rPr>
                          <a:rPr lang="en-US" altLang="en-US" sz="2800" b="1" i="1" dirty="0">
                            <a:solidFill>
                              <a:srgbClr val="0070C0"/>
                            </a:solidFill>
                          </a:rPr>
                          <m:t>e</m:t>
                        </m:r>
                        <m:r>
                          <m:rPr>
                            <m:nor/>
                          </m:rPr>
                          <a:rPr lang="en-US" altLang="en-US" sz="2800" b="1" dirty="0">
                            <a:solidFill>
                              <a:srgbClr val="0070C0"/>
                            </a:solidFill>
                          </a:rPr>
                          <m:t> </m:t>
                        </m:r>
                        <m:r>
                          <m:rPr>
                            <m:nor/>
                          </m:rPr>
                          <a:rPr lang="en-US" sz="2800" b="1"/>
                          <m:t>∗ </m:t>
                        </m:r>
                        <m:r>
                          <m:rPr>
                            <m:nor/>
                          </m:rPr>
                          <a:rPr lang="en-US" sz="2800" b="1">
                            <a:solidFill>
                              <a:schemeClr val="accent6">
                                <a:lumMod val="50000"/>
                              </a:schemeClr>
                            </a:solidFill>
                          </a:rPr>
                          <m:t>Domestic</m:t>
                        </m:r>
                        <m:r>
                          <m:rPr>
                            <m:nor/>
                          </m:rPr>
                          <a:rPr lang="en-US" sz="2800" b="1">
                            <a:solidFill>
                              <a:schemeClr val="accent6">
                                <a:lumMod val="50000"/>
                              </a:schemeClr>
                            </a:solidFill>
                          </a:rPr>
                          <m:t> </m:t>
                        </m:r>
                        <m:r>
                          <m:rPr>
                            <m:nor/>
                          </m:rPr>
                          <a:rPr lang="en-US" sz="2800" b="1">
                            <a:solidFill>
                              <a:schemeClr val="accent6">
                                <a:lumMod val="50000"/>
                              </a:schemeClr>
                            </a:solidFill>
                          </a:rPr>
                          <m:t>Price</m:t>
                        </m:r>
                      </m:num>
                      <m:den>
                        <m:r>
                          <m:rPr>
                            <m:nor/>
                          </m:rPr>
                          <a:rPr lang="en-US" sz="2800" b="1">
                            <a:solidFill>
                              <a:srgbClr val="7030A0"/>
                            </a:solidFill>
                          </a:rPr>
                          <m:t>Foreign</m:t>
                        </m:r>
                        <m:r>
                          <m:rPr>
                            <m:nor/>
                          </m:rPr>
                          <a:rPr lang="en-US" sz="2800" b="1">
                            <a:solidFill>
                              <a:srgbClr val="7030A0"/>
                            </a:solidFill>
                          </a:rPr>
                          <m:t> </m:t>
                        </m:r>
                        <m:r>
                          <m:rPr>
                            <m:nor/>
                          </m:rPr>
                          <a:rPr lang="en-US" sz="2800" b="1">
                            <a:solidFill>
                              <a:srgbClr val="7030A0"/>
                            </a:solidFill>
                          </a:rPr>
                          <m:t>Price</m:t>
                        </m:r>
                      </m:den>
                    </m:f>
                  </m:oMath>
                </a14:m>
                <a:endParaRPr lang="en-US" altLang="en-US" sz="2800" dirty="0"/>
              </a:p>
              <a:p>
                <a:pPr marL="457200" indent="-457200">
                  <a:buSzPct val="80000"/>
                  <a:buFont typeface="Arial" panose="020B0604020202020204" pitchFamily="34" charset="0"/>
                  <a:buChar char="•"/>
                </a:pPr>
                <a:endParaRPr lang="en-US" altLang="en-US" dirty="0"/>
              </a:p>
            </p:txBody>
          </p:sp>
        </mc:Choice>
        <mc:Fallback xmlns="">
          <p:sp>
            <p:nvSpPr>
              <p:cNvPr id="2" name="Rectangle 1">
                <a:extLst>
                  <a:ext uri="{FF2B5EF4-FFF2-40B4-BE49-F238E27FC236}">
                    <a16:creationId xmlns:a16="http://schemas.microsoft.com/office/drawing/2014/main" id="{E6639799-FD6B-486A-9865-F85E4F2BAC21}"/>
                  </a:ext>
                </a:extLst>
              </p:cNvPr>
              <p:cNvSpPr>
                <a:spLocks noRot="1" noChangeAspect="1" noMove="1" noResize="1" noEditPoints="1" noAdjustHandles="1" noChangeArrowheads="1" noChangeShapeType="1" noTextEdit="1"/>
              </p:cNvSpPr>
              <p:nvPr/>
            </p:nvSpPr>
            <p:spPr>
              <a:xfrm>
                <a:off x="533399" y="1256868"/>
                <a:ext cx="11009645" cy="4408130"/>
              </a:xfrm>
              <a:prstGeom prst="rect">
                <a:avLst/>
              </a:prstGeom>
              <a:blipFill>
                <a:blip r:embed="rId2"/>
                <a:stretch>
                  <a:fillRect l="-1107" t="-1245" r="-1826"/>
                </a:stretch>
              </a:blipFill>
            </p:spPr>
            <p:txBody>
              <a:bodyPr/>
              <a:lstStyle/>
              <a:p>
                <a:r>
                  <a:rPr lang="en-NZ">
                    <a:noFill/>
                  </a:rPr>
                  <a:t> </a:t>
                </a:r>
              </a:p>
            </p:txBody>
          </p:sp>
        </mc:Fallback>
      </mc:AlternateContent>
      <p:sp>
        <p:nvSpPr>
          <p:cNvPr id="6" name="Slide Number Placeholder 3">
            <a:extLst>
              <a:ext uri="{FF2B5EF4-FFF2-40B4-BE49-F238E27FC236}">
                <a16:creationId xmlns:a16="http://schemas.microsoft.com/office/drawing/2014/main" id="{98DC7A1A-1D59-4027-8E20-79F818A4DA0E}"/>
              </a:ext>
            </a:extLst>
          </p:cNvPr>
          <p:cNvSpPr txBox="1">
            <a:spLocks/>
          </p:cNvSpPr>
          <p:nvPr/>
        </p:nvSpPr>
        <p:spPr>
          <a:xfrm>
            <a:off x="11543044" y="6496949"/>
            <a:ext cx="600875" cy="355951"/>
          </a:xfrm>
          <a:prstGeom prst="rect">
            <a:avLst/>
          </a:prstGeom>
        </p:spPr>
        <p:txBody>
          <a:bodyPr vert="horz" lIns="91440" tIns="45720" rIns="91440" bIns="45720" rtlCol="0" anchor="t"/>
          <a:lstStyle>
            <a:defPPr>
              <a:defRPr lang="en-US"/>
            </a:defPPr>
            <a:lvl1pPr marL="0" algn="r" defTabSz="457200" rtl="0" eaLnBrk="1" latinLnBrk="0" hangingPunct="1">
              <a:defRPr sz="1400" b="1" i="0" kern="1200">
                <a:solidFill>
                  <a:schemeClr val="tx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8B9C4F-B695-C54C-924B-61748EE6A7C5}" type="slidenum">
              <a:rPr lang="en-US" smtClean="0"/>
              <a:pPr/>
              <a:t>20</a:t>
            </a:fld>
            <a:endParaRPr lang="en-US" dirty="0"/>
          </a:p>
        </p:txBody>
      </p:sp>
      <p:sp>
        <p:nvSpPr>
          <p:cNvPr id="7" name="Text Box 4">
            <a:extLst>
              <a:ext uri="{FF2B5EF4-FFF2-40B4-BE49-F238E27FC236}">
                <a16:creationId xmlns:a16="http://schemas.microsoft.com/office/drawing/2014/main" id="{AAEDAF03-2D5C-4693-957D-9299007E3A1A}"/>
              </a:ext>
            </a:extLst>
          </p:cNvPr>
          <p:cNvSpPr txBox="1">
            <a:spLocks noChangeArrowheads="1"/>
          </p:cNvSpPr>
          <p:nvPr/>
        </p:nvSpPr>
        <p:spPr bwMode="auto">
          <a:xfrm>
            <a:off x="533400" y="251937"/>
            <a:ext cx="11140786"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B.  </a:t>
            </a:r>
            <a:r>
              <a:rPr lang="en-US" altLang="en-US" dirty="0">
                <a:solidFill>
                  <a:schemeClr val="tx1"/>
                </a:solidFill>
                <a:latin typeface="Calibri" panose="020F0502020204030204" pitchFamily="34" charset="0"/>
                <a:cs typeface="Calibri" panose="020F0502020204030204" pitchFamily="34" charset="0"/>
              </a:rPr>
              <a:t>Real Exchange Rate</a:t>
            </a:r>
            <a:br>
              <a:rPr lang="en-US" altLang="en-US" sz="2800" dirty="0">
                <a:solidFill>
                  <a:srgbClr val="7030A0"/>
                </a:solidFill>
              </a:rPr>
            </a:br>
            <a:r>
              <a:rPr lang="en-US" altLang="en-US" sz="2800" dirty="0">
                <a:solidFill>
                  <a:srgbClr val="7030A0"/>
                </a:solidFill>
              </a:rPr>
              <a:t>2.   Purchasing Power Parity</a:t>
            </a:r>
            <a:endParaRPr lang="en-US" sz="2800" dirty="0">
              <a:solidFill>
                <a:srgbClr val="7030A0"/>
              </a:solidFill>
            </a:endParaRPr>
          </a:p>
        </p:txBody>
      </p:sp>
    </p:spTree>
    <p:extLst>
      <p:ext uri="{BB962C8B-B14F-4D97-AF65-F5344CB8AC3E}">
        <p14:creationId xmlns:p14="http://schemas.microsoft.com/office/powerpoint/2010/main" val="7441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6639799-FD6B-486A-9865-F85E4F2BAC21}"/>
                  </a:ext>
                </a:extLst>
              </p:cNvPr>
              <p:cNvSpPr/>
              <p:nvPr/>
            </p:nvSpPr>
            <p:spPr>
              <a:xfrm>
                <a:off x="533399" y="1256868"/>
                <a:ext cx="11009645" cy="2246769"/>
              </a:xfrm>
              <a:prstGeom prst="rect">
                <a:avLst/>
              </a:prstGeom>
            </p:spPr>
            <p:txBody>
              <a:bodyPr wrap="square">
                <a:spAutoFit/>
              </a:bodyPr>
              <a:lstStyle/>
              <a:p>
                <a:pPr marL="457200" indent="-457200">
                  <a:buSzPct val="80000"/>
                  <a:buFont typeface="Arial" panose="020B0604020202020204" pitchFamily="34" charset="0"/>
                  <a:buChar char="•"/>
                </a:pPr>
                <a:r>
                  <a:rPr lang="en-US" altLang="en-US" sz="2800" dirty="0"/>
                  <a:t>If the purchasing power of the dollar is always the same at home and abroad, the </a:t>
                </a:r>
                <a:r>
                  <a:rPr lang="en-US" altLang="en-US" sz="2800" b="1" dirty="0">
                    <a:solidFill>
                      <a:srgbClr val="FF0000"/>
                    </a:solidFill>
                  </a:rPr>
                  <a:t>real</a:t>
                </a:r>
                <a:r>
                  <a:rPr lang="en-US" altLang="en-US" sz="2800" b="1" dirty="0"/>
                  <a:t> exchange rate does not change.</a:t>
                </a:r>
                <a:r>
                  <a:rPr lang="en-US" altLang="en-US" sz="2800" b="1" dirty="0">
                    <a:solidFill>
                      <a:srgbClr val="FF0000"/>
                    </a:solidFill>
                  </a:rPr>
                  <a:t> </a:t>
                </a:r>
              </a:p>
              <a:p>
                <a:pPr marL="457200" indent="-457200">
                  <a:buSzPct val="80000"/>
                  <a:buFont typeface="Arial" panose="020B0604020202020204" pitchFamily="34" charset="0"/>
                  <a:buChar char="•"/>
                </a:pPr>
                <a:endParaRPr lang="en-US" altLang="en-US" sz="2800" b="1" i="1" dirty="0">
                  <a:solidFill>
                    <a:srgbClr val="FF0000"/>
                  </a:solidFill>
                </a:endParaRPr>
              </a:p>
              <a:p>
                <a:pPr marL="914400" lvl="1" indent="-457200">
                  <a:buSzPct val="80000"/>
                  <a:buFont typeface="Wingdings" panose="05000000000000000000" pitchFamily="2" charset="2"/>
                  <a:buChar char="Ø"/>
                </a:pPr>
                <a:r>
                  <a:rPr lang="en-US" altLang="en-US" sz="2800" dirty="0"/>
                  <a:t>The </a:t>
                </a:r>
                <a:r>
                  <a:rPr lang="en-US" altLang="en-US" sz="2800" b="1" dirty="0">
                    <a:solidFill>
                      <a:srgbClr val="0070C0"/>
                    </a:solidFill>
                  </a:rPr>
                  <a:t>nominal</a:t>
                </a:r>
                <a:r>
                  <a:rPr lang="en-US" altLang="en-US" sz="2800" dirty="0"/>
                  <a:t> exchange rate (</a:t>
                </a:r>
                <a14:m>
                  <m:oMath xmlns:m="http://schemas.openxmlformats.org/officeDocument/2006/math">
                    <m:r>
                      <m:rPr>
                        <m:nor/>
                      </m:rPr>
                      <a:rPr lang="en-US" altLang="en-US" sz="2800" b="1" i="1" dirty="0">
                        <a:solidFill>
                          <a:srgbClr val="0070C0"/>
                        </a:solidFill>
                      </a:rPr>
                      <m:t>e</m:t>
                    </m:r>
                  </m:oMath>
                </a14:m>
                <a:r>
                  <a:rPr lang="en-US" altLang="en-US" sz="2800" dirty="0"/>
                  <a:t>) between the currencies of two countries must reflect the different price levels in those countries.</a:t>
                </a:r>
              </a:p>
            </p:txBody>
          </p:sp>
        </mc:Choice>
        <mc:Fallback xmlns="">
          <p:sp>
            <p:nvSpPr>
              <p:cNvPr id="2" name="Rectangle 1">
                <a:extLst>
                  <a:ext uri="{FF2B5EF4-FFF2-40B4-BE49-F238E27FC236}">
                    <a16:creationId xmlns:a16="http://schemas.microsoft.com/office/drawing/2014/main" id="{E6639799-FD6B-486A-9865-F85E4F2BAC21}"/>
                  </a:ext>
                </a:extLst>
              </p:cNvPr>
              <p:cNvSpPr>
                <a:spLocks noRot="1" noChangeAspect="1" noMove="1" noResize="1" noEditPoints="1" noAdjustHandles="1" noChangeArrowheads="1" noChangeShapeType="1" noTextEdit="1"/>
              </p:cNvSpPr>
              <p:nvPr/>
            </p:nvSpPr>
            <p:spPr>
              <a:xfrm>
                <a:off x="533399" y="1256868"/>
                <a:ext cx="11009645" cy="2246769"/>
              </a:xfrm>
              <a:prstGeom prst="rect">
                <a:avLst/>
              </a:prstGeom>
              <a:blipFill>
                <a:blip r:embed="rId2"/>
                <a:stretch>
                  <a:fillRect l="-609" t="-2439" b="-6775"/>
                </a:stretch>
              </a:blipFill>
            </p:spPr>
            <p:txBody>
              <a:bodyPr/>
              <a:lstStyle/>
              <a:p>
                <a:r>
                  <a:rPr lang="en-NZ">
                    <a:noFill/>
                  </a:rPr>
                  <a:t> </a:t>
                </a:r>
              </a:p>
            </p:txBody>
          </p:sp>
        </mc:Fallback>
      </mc:AlternateContent>
      <p:sp>
        <p:nvSpPr>
          <p:cNvPr id="6" name="Slide Number Placeholder 3">
            <a:extLst>
              <a:ext uri="{FF2B5EF4-FFF2-40B4-BE49-F238E27FC236}">
                <a16:creationId xmlns:a16="http://schemas.microsoft.com/office/drawing/2014/main" id="{98DC7A1A-1D59-4027-8E20-79F818A4DA0E}"/>
              </a:ext>
            </a:extLst>
          </p:cNvPr>
          <p:cNvSpPr txBox="1">
            <a:spLocks/>
          </p:cNvSpPr>
          <p:nvPr/>
        </p:nvSpPr>
        <p:spPr>
          <a:xfrm>
            <a:off x="11543044" y="6496949"/>
            <a:ext cx="600875" cy="355951"/>
          </a:xfrm>
          <a:prstGeom prst="rect">
            <a:avLst/>
          </a:prstGeom>
        </p:spPr>
        <p:txBody>
          <a:bodyPr vert="horz" lIns="91440" tIns="45720" rIns="91440" bIns="45720" rtlCol="0" anchor="t"/>
          <a:lstStyle>
            <a:defPPr>
              <a:defRPr lang="en-US"/>
            </a:defPPr>
            <a:lvl1pPr marL="0" algn="r" defTabSz="457200" rtl="0" eaLnBrk="1" latinLnBrk="0" hangingPunct="1">
              <a:defRPr sz="1400" b="1" i="0" kern="1200">
                <a:solidFill>
                  <a:schemeClr val="tx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8B9C4F-B695-C54C-924B-61748EE6A7C5}" type="slidenum">
              <a:rPr lang="en-US" smtClean="0"/>
              <a:pPr/>
              <a:t>21</a:t>
            </a:fld>
            <a:endParaRPr lang="en-US" dirty="0"/>
          </a:p>
        </p:txBody>
      </p:sp>
      <p:sp>
        <p:nvSpPr>
          <p:cNvPr id="7" name="Text Box 4">
            <a:extLst>
              <a:ext uri="{FF2B5EF4-FFF2-40B4-BE49-F238E27FC236}">
                <a16:creationId xmlns:a16="http://schemas.microsoft.com/office/drawing/2014/main" id="{AAEDAF03-2D5C-4693-957D-9299007E3A1A}"/>
              </a:ext>
            </a:extLst>
          </p:cNvPr>
          <p:cNvSpPr txBox="1">
            <a:spLocks noChangeArrowheads="1"/>
          </p:cNvSpPr>
          <p:nvPr/>
        </p:nvSpPr>
        <p:spPr bwMode="auto">
          <a:xfrm>
            <a:off x="533400" y="251937"/>
            <a:ext cx="11140786"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B.  </a:t>
            </a:r>
            <a:r>
              <a:rPr lang="en-US" altLang="en-US" dirty="0">
                <a:solidFill>
                  <a:schemeClr val="tx1"/>
                </a:solidFill>
                <a:latin typeface="Calibri" panose="020F0502020204030204" pitchFamily="34" charset="0"/>
                <a:cs typeface="Calibri" panose="020F0502020204030204" pitchFamily="34" charset="0"/>
              </a:rPr>
              <a:t>Real Exchange Rate</a:t>
            </a:r>
            <a:br>
              <a:rPr lang="en-US" altLang="en-US" sz="2800" dirty="0">
                <a:solidFill>
                  <a:srgbClr val="7030A0"/>
                </a:solidFill>
              </a:rPr>
            </a:br>
            <a:r>
              <a:rPr lang="en-US" altLang="en-US" sz="2800" dirty="0">
                <a:solidFill>
                  <a:srgbClr val="7030A0"/>
                </a:solidFill>
              </a:rPr>
              <a:t>2.   Purchasing Power Parity</a:t>
            </a:r>
            <a:endParaRPr lang="en-US" sz="2800" dirty="0">
              <a:solidFill>
                <a:srgbClr val="7030A0"/>
              </a:solidFill>
            </a:endParaRPr>
          </a:p>
        </p:txBody>
      </p:sp>
    </p:spTree>
    <p:extLst>
      <p:ext uri="{BB962C8B-B14F-4D97-AF65-F5344CB8AC3E}">
        <p14:creationId xmlns:p14="http://schemas.microsoft.com/office/powerpoint/2010/main" val="322932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39799-FD6B-486A-9865-F85E4F2BAC21}"/>
              </a:ext>
            </a:extLst>
          </p:cNvPr>
          <p:cNvSpPr/>
          <p:nvPr/>
        </p:nvSpPr>
        <p:spPr>
          <a:xfrm>
            <a:off x="533400" y="1204225"/>
            <a:ext cx="11231881" cy="923330"/>
          </a:xfrm>
          <a:prstGeom prst="rect">
            <a:avLst/>
          </a:prstGeom>
        </p:spPr>
        <p:txBody>
          <a:bodyPr wrap="square">
            <a:spAutoFit/>
          </a:bodyPr>
          <a:lstStyle/>
          <a:p>
            <a:pPr>
              <a:buSzPct val="80000"/>
            </a:pPr>
            <a:r>
              <a:rPr lang="en-US" altLang="en-US" sz="2800" b="1" dirty="0"/>
              <a:t>What lies behind the PPP theory? </a:t>
            </a:r>
          </a:p>
          <a:p>
            <a:pPr marL="457200" indent="-457200">
              <a:buSzPct val="80000"/>
              <a:buFont typeface="Arial" panose="020B0604020202020204" pitchFamily="34" charset="0"/>
              <a:buChar char="•"/>
            </a:pPr>
            <a:r>
              <a:rPr lang="en-US" altLang="en-US" sz="2600" dirty="0"/>
              <a:t>The </a:t>
            </a:r>
            <a:r>
              <a:rPr lang="en-US" altLang="en-US" sz="2600" b="1" dirty="0"/>
              <a:t>Law of One Price (LOOP)</a:t>
            </a:r>
            <a:r>
              <a:rPr lang="en-US" altLang="en-US" sz="2600" i="1" dirty="0"/>
              <a:t>:</a:t>
            </a:r>
            <a:r>
              <a:rPr lang="en-US" altLang="en-US" sz="2600" dirty="0"/>
              <a:t> a good must sell for the same price in all places. </a:t>
            </a:r>
            <a:endParaRPr lang="en-US" altLang="en-US" sz="1000" dirty="0"/>
          </a:p>
        </p:txBody>
      </p:sp>
      <p:sp>
        <p:nvSpPr>
          <p:cNvPr id="3" name="Rectangle 2">
            <a:extLst>
              <a:ext uri="{FF2B5EF4-FFF2-40B4-BE49-F238E27FC236}">
                <a16:creationId xmlns:a16="http://schemas.microsoft.com/office/drawing/2014/main" id="{DA55DBD0-6117-439F-9463-B09612A0D716}"/>
              </a:ext>
            </a:extLst>
          </p:cNvPr>
          <p:cNvSpPr/>
          <p:nvPr/>
        </p:nvSpPr>
        <p:spPr>
          <a:xfrm>
            <a:off x="533400" y="2293673"/>
            <a:ext cx="11391900" cy="2523768"/>
          </a:xfrm>
          <a:prstGeom prst="rect">
            <a:avLst/>
          </a:prstGeom>
        </p:spPr>
        <p:txBody>
          <a:bodyPr wrap="square">
            <a:spAutoFit/>
          </a:bodyPr>
          <a:lstStyle/>
          <a:p>
            <a:pPr>
              <a:buSzPct val="80000"/>
            </a:pPr>
            <a:r>
              <a:rPr lang="en-US" altLang="en-US" sz="2800" b="1" dirty="0"/>
              <a:t>What lies behind the LOOP? </a:t>
            </a:r>
          </a:p>
          <a:p>
            <a:pPr marL="457200" indent="-457200">
              <a:buSzPct val="80000"/>
              <a:buFont typeface="Arial" panose="020B0604020202020204" pitchFamily="34" charset="0"/>
              <a:buChar char="•"/>
            </a:pPr>
            <a:r>
              <a:rPr lang="en-US" altLang="en-US" sz="2600" dirty="0"/>
              <a:t>If the same good is sold at the different prices in different locations (countries), people will buy low and sell high (</a:t>
            </a:r>
            <a:r>
              <a:rPr lang="en-US" altLang="en-US" sz="2600" b="1" i="1" dirty="0">
                <a:solidFill>
                  <a:srgbClr val="FF0000"/>
                </a:solidFill>
              </a:rPr>
              <a:t>arbitrage</a:t>
            </a:r>
            <a:r>
              <a:rPr lang="en-US" altLang="en-US" sz="2600" dirty="0"/>
              <a:t>) for profit. Eventually, prices in two markets would converge.</a:t>
            </a:r>
          </a:p>
          <a:p>
            <a:pPr marL="457200" indent="-457200">
              <a:buSzPct val="80000"/>
              <a:buFont typeface="Arial" panose="020B0604020202020204" pitchFamily="34" charset="0"/>
              <a:buChar char="•"/>
            </a:pPr>
            <a:r>
              <a:rPr lang="en-US" altLang="en-US" sz="2600" dirty="0"/>
              <a:t>According to the PPP theory, a currency must have the same purchasing power in all countries and exchange rates move to ensure that. </a:t>
            </a:r>
          </a:p>
        </p:txBody>
      </p:sp>
      <p:sp>
        <p:nvSpPr>
          <p:cNvPr id="9" name="Slide Number Placeholder 3">
            <a:extLst>
              <a:ext uri="{FF2B5EF4-FFF2-40B4-BE49-F238E27FC236}">
                <a16:creationId xmlns:a16="http://schemas.microsoft.com/office/drawing/2014/main" id="{360B5C85-DD10-41D0-8A2E-B852CE1FF625}"/>
              </a:ext>
            </a:extLst>
          </p:cNvPr>
          <p:cNvSpPr txBox="1">
            <a:spLocks/>
          </p:cNvSpPr>
          <p:nvPr/>
        </p:nvSpPr>
        <p:spPr>
          <a:xfrm>
            <a:off x="11543044" y="6496949"/>
            <a:ext cx="600875" cy="355951"/>
          </a:xfrm>
          <a:prstGeom prst="rect">
            <a:avLst/>
          </a:prstGeom>
        </p:spPr>
        <p:txBody>
          <a:bodyPr vert="horz" lIns="91440" tIns="45720" rIns="91440" bIns="45720" rtlCol="0" anchor="t"/>
          <a:lstStyle>
            <a:defPPr>
              <a:defRPr lang="en-US"/>
            </a:defPPr>
            <a:lvl1pPr marL="0" algn="r" defTabSz="457200" rtl="0" eaLnBrk="1" latinLnBrk="0" hangingPunct="1">
              <a:defRPr sz="1400" b="1" i="0" kern="1200">
                <a:solidFill>
                  <a:schemeClr val="tx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8B9C4F-B695-C54C-924B-61748EE6A7C5}" type="slidenum">
              <a:rPr lang="en-US" smtClean="0"/>
              <a:pPr/>
              <a:t>22</a:t>
            </a:fld>
            <a:endParaRPr lang="en-US" dirty="0"/>
          </a:p>
        </p:txBody>
      </p:sp>
      <p:sp>
        <p:nvSpPr>
          <p:cNvPr id="7" name="Text Box 4">
            <a:extLst>
              <a:ext uri="{FF2B5EF4-FFF2-40B4-BE49-F238E27FC236}">
                <a16:creationId xmlns:a16="http://schemas.microsoft.com/office/drawing/2014/main" id="{BC6C1795-63FA-4F92-8D89-DF67C772B1EB}"/>
              </a:ext>
            </a:extLst>
          </p:cNvPr>
          <p:cNvSpPr txBox="1">
            <a:spLocks noChangeArrowheads="1"/>
          </p:cNvSpPr>
          <p:nvPr/>
        </p:nvSpPr>
        <p:spPr bwMode="auto">
          <a:xfrm>
            <a:off x="533400" y="251937"/>
            <a:ext cx="11140786"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B.  </a:t>
            </a:r>
            <a:r>
              <a:rPr lang="en-US" altLang="en-US" dirty="0">
                <a:solidFill>
                  <a:schemeClr val="tx1"/>
                </a:solidFill>
                <a:latin typeface="Calibri" panose="020F0502020204030204" pitchFamily="34" charset="0"/>
                <a:cs typeface="Calibri" panose="020F0502020204030204" pitchFamily="34" charset="0"/>
              </a:rPr>
              <a:t>Real Exchange Rate</a:t>
            </a:r>
            <a:br>
              <a:rPr lang="en-US" altLang="en-US" sz="2800" dirty="0">
                <a:solidFill>
                  <a:srgbClr val="7030A0"/>
                </a:solidFill>
              </a:rPr>
            </a:br>
            <a:r>
              <a:rPr lang="en-US" altLang="en-US" sz="2800" dirty="0">
                <a:solidFill>
                  <a:srgbClr val="7030A0"/>
                </a:solidFill>
              </a:rPr>
              <a:t>2.   Purchasing Power Parity</a:t>
            </a:r>
            <a:endParaRPr lang="en-US" sz="2800" dirty="0">
              <a:solidFill>
                <a:srgbClr val="7030A0"/>
              </a:solidFill>
            </a:endParaRPr>
          </a:p>
        </p:txBody>
      </p:sp>
    </p:spTree>
    <p:extLst>
      <p:ext uri="{BB962C8B-B14F-4D97-AF65-F5344CB8AC3E}">
        <p14:creationId xmlns:p14="http://schemas.microsoft.com/office/powerpoint/2010/main" val="174349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71F09D-DC5D-42BC-8475-997CEF576109}"/>
              </a:ext>
            </a:extLst>
          </p:cNvPr>
          <p:cNvSpPr/>
          <p:nvPr/>
        </p:nvSpPr>
        <p:spPr>
          <a:xfrm>
            <a:off x="533400" y="2196464"/>
            <a:ext cx="11140786" cy="2862322"/>
          </a:xfrm>
          <a:prstGeom prst="rect">
            <a:avLst/>
          </a:prstGeom>
        </p:spPr>
        <p:txBody>
          <a:bodyPr wrap="square">
            <a:spAutoFit/>
          </a:bodyPr>
          <a:lstStyle/>
          <a:p>
            <a:r>
              <a:rPr lang="en-US" sz="3600" b="1" dirty="0"/>
              <a:t>Limitations of the PPP Theory</a:t>
            </a:r>
          </a:p>
          <a:p>
            <a:pPr marL="457200" indent="-457200">
              <a:buFont typeface="Arial" panose="020B0604020202020204" pitchFamily="34" charset="0"/>
              <a:buChar char="•"/>
            </a:pPr>
            <a:r>
              <a:rPr lang="en-US" sz="3600" dirty="0"/>
              <a:t>Many goods </a:t>
            </a:r>
            <a:r>
              <a:rPr lang="en-US" sz="3600" b="1" dirty="0"/>
              <a:t>are not easily traded or shipped</a:t>
            </a:r>
            <a:r>
              <a:rPr lang="en-US" sz="3600" dirty="0"/>
              <a:t> from one country to another.</a:t>
            </a:r>
          </a:p>
          <a:p>
            <a:pPr marL="457200" indent="-457200">
              <a:buFont typeface="Arial" panose="020B0604020202020204" pitchFamily="34" charset="0"/>
              <a:buChar char="•"/>
            </a:pPr>
            <a:r>
              <a:rPr lang="en-US" sz="3600" dirty="0"/>
              <a:t>Tradable goods are </a:t>
            </a:r>
            <a:r>
              <a:rPr lang="en-US" sz="3600" b="1" dirty="0"/>
              <a:t>not always perfect substitutes</a:t>
            </a:r>
            <a:r>
              <a:rPr lang="en-US" sz="3600" dirty="0"/>
              <a:t> when they are produced in different countries.</a:t>
            </a:r>
          </a:p>
        </p:txBody>
      </p:sp>
      <p:sp>
        <p:nvSpPr>
          <p:cNvPr id="9" name="Slide Number Placeholder 3">
            <a:extLst>
              <a:ext uri="{FF2B5EF4-FFF2-40B4-BE49-F238E27FC236}">
                <a16:creationId xmlns:a16="http://schemas.microsoft.com/office/drawing/2014/main" id="{360B5C85-DD10-41D0-8A2E-B852CE1FF625}"/>
              </a:ext>
            </a:extLst>
          </p:cNvPr>
          <p:cNvSpPr txBox="1">
            <a:spLocks/>
          </p:cNvSpPr>
          <p:nvPr/>
        </p:nvSpPr>
        <p:spPr>
          <a:xfrm>
            <a:off x="11543044" y="6496949"/>
            <a:ext cx="600875" cy="355951"/>
          </a:xfrm>
          <a:prstGeom prst="rect">
            <a:avLst/>
          </a:prstGeom>
        </p:spPr>
        <p:txBody>
          <a:bodyPr vert="horz" lIns="91440" tIns="45720" rIns="91440" bIns="45720" rtlCol="0" anchor="t"/>
          <a:lstStyle>
            <a:defPPr>
              <a:defRPr lang="en-US"/>
            </a:defPPr>
            <a:lvl1pPr marL="0" algn="r" defTabSz="457200" rtl="0" eaLnBrk="1" latinLnBrk="0" hangingPunct="1">
              <a:defRPr sz="1400" b="1" i="0" kern="1200">
                <a:solidFill>
                  <a:schemeClr val="tx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8B9C4F-B695-C54C-924B-61748EE6A7C5}" type="slidenum">
              <a:rPr lang="en-US" smtClean="0"/>
              <a:pPr/>
              <a:t>23</a:t>
            </a:fld>
            <a:endParaRPr lang="en-US" dirty="0"/>
          </a:p>
        </p:txBody>
      </p:sp>
      <p:sp>
        <p:nvSpPr>
          <p:cNvPr id="7" name="Text Box 4">
            <a:extLst>
              <a:ext uri="{FF2B5EF4-FFF2-40B4-BE49-F238E27FC236}">
                <a16:creationId xmlns:a16="http://schemas.microsoft.com/office/drawing/2014/main" id="{BC6C1795-63FA-4F92-8D89-DF67C772B1EB}"/>
              </a:ext>
            </a:extLst>
          </p:cNvPr>
          <p:cNvSpPr txBox="1">
            <a:spLocks noChangeArrowheads="1"/>
          </p:cNvSpPr>
          <p:nvPr/>
        </p:nvSpPr>
        <p:spPr bwMode="auto">
          <a:xfrm>
            <a:off x="533400" y="251937"/>
            <a:ext cx="11140786"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B.  </a:t>
            </a:r>
            <a:r>
              <a:rPr lang="en-US" altLang="en-US" dirty="0">
                <a:solidFill>
                  <a:schemeClr val="tx1"/>
                </a:solidFill>
                <a:latin typeface="Calibri" panose="020F0502020204030204" pitchFamily="34" charset="0"/>
                <a:cs typeface="Calibri" panose="020F0502020204030204" pitchFamily="34" charset="0"/>
              </a:rPr>
              <a:t>Real Exchange Rate</a:t>
            </a:r>
            <a:br>
              <a:rPr lang="en-US" altLang="en-US" sz="2800" dirty="0">
                <a:solidFill>
                  <a:srgbClr val="7030A0"/>
                </a:solidFill>
              </a:rPr>
            </a:br>
            <a:r>
              <a:rPr lang="en-US" altLang="en-US" sz="2800" dirty="0">
                <a:solidFill>
                  <a:srgbClr val="7030A0"/>
                </a:solidFill>
              </a:rPr>
              <a:t>2.   Purchasing Power Parity</a:t>
            </a:r>
            <a:endParaRPr lang="en-US" sz="2800" dirty="0">
              <a:solidFill>
                <a:srgbClr val="7030A0"/>
              </a:solidFill>
            </a:endParaRPr>
          </a:p>
        </p:txBody>
      </p:sp>
    </p:spTree>
    <p:extLst>
      <p:ext uri="{BB962C8B-B14F-4D97-AF65-F5344CB8AC3E}">
        <p14:creationId xmlns:p14="http://schemas.microsoft.com/office/powerpoint/2010/main" val="33746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CF3B266-7320-4893-AE9F-FB0C98D8D119}"/>
              </a:ext>
            </a:extLst>
          </p:cNvPr>
          <p:cNvSpPr/>
          <p:nvPr/>
        </p:nvSpPr>
        <p:spPr>
          <a:xfrm>
            <a:off x="525904" y="1307654"/>
            <a:ext cx="11140786" cy="5078313"/>
          </a:xfrm>
          <a:prstGeom prst="rect">
            <a:avLst/>
          </a:prstGeom>
        </p:spPr>
        <p:txBody>
          <a:bodyPr wrap="square">
            <a:spAutoFit/>
          </a:bodyPr>
          <a:lstStyle/>
          <a:p>
            <a:pPr>
              <a:buClr>
                <a:schemeClr val="tx1"/>
              </a:buClr>
              <a:buSzPct val="80000"/>
            </a:pPr>
            <a:r>
              <a:rPr lang="en-US" altLang="en-US" sz="2800" dirty="0"/>
              <a:t>A </a:t>
            </a:r>
            <a:r>
              <a:rPr lang="en-US" altLang="en-US" sz="2800" b="1" dirty="0"/>
              <a:t>depreciation in the NZ real exchange rate </a:t>
            </a:r>
            <a:r>
              <a:rPr lang="en-US" altLang="en-US" sz="2800" dirty="0"/>
              <a:t>means that NZ goods have become </a:t>
            </a:r>
            <a:r>
              <a:rPr lang="en-US" altLang="en-US" sz="2800" b="1" dirty="0"/>
              <a:t>cheaper relative to foreign goods</a:t>
            </a:r>
            <a:r>
              <a:rPr lang="en-US" altLang="en-US" sz="2800" dirty="0"/>
              <a:t>.</a:t>
            </a:r>
          </a:p>
          <a:p>
            <a:pPr>
              <a:buClr>
                <a:schemeClr val="tx1"/>
              </a:buClr>
              <a:buSzPct val="80000"/>
            </a:pPr>
            <a:endParaRPr lang="en-US" altLang="en-US" sz="1600" dirty="0"/>
          </a:p>
          <a:p>
            <a:pPr marL="342900" indent="-342900">
              <a:buClr>
                <a:schemeClr val="tx1"/>
              </a:buClr>
              <a:buSzPct val="80000"/>
              <a:buFont typeface="Arial" panose="020B0604020202020204" pitchFamily="34" charset="0"/>
              <a:buChar char="•"/>
            </a:pPr>
            <a:r>
              <a:rPr lang="en-US" altLang="en-US" sz="2800" dirty="0"/>
              <a:t>How does the depreciation of NZ dollar affect the foreign demand for NZ  goods/services? </a:t>
            </a:r>
            <a:br>
              <a:rPr lang="en-US" altLang="en-US" sz="2800" dirty="0"/>
            </a:br>
            <a:r>
              <a:rPr lang="en-US" altLang="en-US" sz="2800" dirty="0"/>
              <a:t>(Hint: use the definition of real exchange rate to show how a nominal depreciation can affect the real exchange rate.)</a:t>
            </a:r>
          </a:p>
          <a:p>
            <a:pPr marL="342900" indent="-342900">
              <a:buClr>
                <a:schemeClr val="tx1"/>
              </a:buClr>
              <a:buSzPct val="80000"/>
              <a:buFont typeface="Arial" panose="020B0604020202020204" pitchFamily="34" charset="0"/>
              <a:buChar char="•"/>
            </a:pPr>
            <a:endParaRPr lang="en-US" altLang="en-US" sz="2800" dirty="0"/>
          </a:p>
          <a:p>
            <a:pPr marL="342900" indent="-342900">
              <a:buClr>
                <a:schemeClr val="tx1"/>
              </a:buClr>
              <a:buSzPct val="80000"/>
              <a:buFont typeface="Arial" panose="020B0604020202020204" pitchFamily="34" charset="0"/>
              <a:buChar char="•"/>
            </a:pPr>
            <a:r>
              <a:rPr lang="en-US" altLang="en-US" sz="2800" dirty="0"/>
              <a:t>How does the depreciation of NZ dollar affect the domestic demand for foreign goods/services?</a:t>
            </a:r>
          </a:p>
          <a:p>
            <a:pPr marL="342900" indent="-342900">
              <a:buClr>
                <a:schemeClr val="tx1"/>
              </a:buClr>
              <a:buSzPct val="80000"/>
              <a:buFont typeface="Arial" panose="020B0604020202020204" pitchFamily="34" charset="0"/>
              <a:buChar char="•"/>
            </a:pPr>
            <a:endParaRPr lang="en-US" altLang="en-US" sz="2800" dirty="0"/>
          </a:p>
          <a:p>
            <a:pPr marL="342900" indent="-342900">
              <a:buClr>
                <a:schemeClr val="tx1"/>
              </a:buClr>
              <a:buSzPct val="80000"/>
              <a:buFont typeface="Arial" panose="020B0604020202020204" pitchFamily="34" charset="0"/>
              <a:buChar char="•"/>
            </a:pPr>
            <a:r>
              <a:rPr lang="en-US" altLang="en-US" sz="2800" dirty="0"/>
              <a:t>How does it affect net exports (</a:t>
            </a:r>
            <a:r>
              <a:rPr lang="en-US" altLang="en-US" sz="2800" b="1" dirty="0"/>
              <a:t>NX = Exports – imports</a:t>
            </a:r>
            <a:r>
              <a:rPr lang="en-US" altLang="en-US" sz="2800" dirty="0"/>
              <a:t>) of New Zealand? </a:t>
            </a:r>
            <a:endParaRPr lang="en-US" altLang="en-US" sz="2800" b="1" dirty="0">
              <a:solidFill>
                <a:srgbClr val="FF0000"/>
              </a:solidFill>
            </a:endParaRPr>
          </a:p>
        </p:txBody>
      </p:sp>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24</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251937"/>
            <a:ext cx="6724650" cy="923330"/>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Discussion: </a:t>
            </a:r>
            <a:br>
              <a:rPr lang="en-US" altLang="en-US" sz="2800" dirty="0">
                <a:solidFill>
                  <a:srgbClr val="7030A0"/>
                </a:solidFill>
              </a:rPr>
            </a:br>
            <a:r>
              <a:rPr lang="en-US" altLang="en-US" sz="2800" dirty="0">
                <a:solidFill>
                  <a:srgbClr val="7030A0"/>
                </a:solidFill>
              </a:rPr>
              <a:t>Currency Depreciation and Net Exports</a:t>
            </a:r>
            <a:endParaRPr lang="en-US" sz="28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368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animEffect transition="in" filter="fade">
                                      <p:cBhvr>
                                        <p:cTn id="14" dur="1000"/>
                                        <p:tgtEl>
                                          <p:spTgt spid="24">
                                            <p:txEl>
                                              <p:pRg st="2" end="2"/>
                                            </p:txEl>
                                          </p:spTgt>
                                        </p:tgtEl>
                                      </p:cBhvr>
                                    </p:animEffect>
                                    <p:anim calcmode="lin" valueType="num">
                                      <p:cBhvr>
                                        <p:cTn id="15"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animEffect transition="in" filter="fade">
                                      <p:cBhvr>
                                        <p:cTn id="21" dur="1000"/>
                                        <p:tgtEl>
                                          <p:spTgt spid="24">
                                            <p:txEl>
                                              <p:pRg st="4" end="4"/>
                                            </p:txEl>
                                          </p:spTgt>
                                        </p:tgtEl>
                                      </p:cBhvr>
                                    </p:animEffect>
                                    <p:anim calcmode="lin" valueType="num">
                                      <p:cBhvr>
                                        <p:cTn id="22"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6" end="6"/>
                                            </p:txEl>
                                          </p:spTgt>
                                        </p:tgtEl>
                                        <p:attrNameLst>
                                          <p:attrName>style.visibility</p:attrName>
                                        </p:attrNameLst>
                                      </p:cBhvr>
                                      <p:to>
                                        <p:strVal val="visible"/>
                                      </p:to>
                                    </p:set>
                                    <p:animEffect transition="in" filter="fade">
                                      <p:cBhvr>
                                        <p:cTn id="28" dur="1000"/>
                                        <p:tgtEl>
                                          <p:spTgt spid="24">
                                            <p:txEl>
                                              <p:pRg st="6" end="6"/>
                                            </p:txEl>
                                          </p:spTgt>
                                        </p:tgtEl>
                                      </p:cBhvr>
                                    </p:animEffect>
                                    <p:anim calcmode="lin" valueType="num">
                                      <p:cBhvr>
                                        <p:cTn id="29"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CCF3B266-7320-4893-AE9F-FB0C98D8D119}"/>
                  </a:ext>
                </a:extLst>
              </p:cNvPr>
              <p:cNvSpPr/>
              <p:nvPr/>
            </p:nvSpPr>
            <p:spPr>
              <a:xfrm>
                <a:off x="524690" y="1307654"/>
                <a:ext cx="11467285" cy="4408130"/>
              </a:xfrm>
              <a:prstGeom prst="rect">
                <a:avLst/>
              </a:prstGeom>
            </p:spPr>
            <p:txBody>
              <a:bodyPr wrap="square">
                <a:spAutoFit/>
              </a:bodyPr>
              <a:lstStyle/>
              <a:p>
                <a:pPr>
                  <a:buClr>
                    <a:schemeClr val="tx1"/>
                  </a:buClr>
                  <a:buSzPct val="80000"/>
                </a:pPr>
                <a:r>
                  <a:rPr lang="en-US" altLang="en-US" sz="2800" dirty="0"/>
                  <a:t>As shown before, </a:t>
                </a:r>
                <a14:m>
                  <m:oMath xmlns:m="http://schemas.openxmlformats.org/officeDocument/2006/math">
                    <m:r>
                      <m:rPr>
                        <m:nor/>
                      </m:rPr>
                      <a:rPr lang="en-US" altLang="en-US" sz="2800" b="1" i="1" dirty="0">
                        <a:solidFill>
                          <a:srgbClr val="FF0000"/>
                        </a:solidFill>
                      </a:rPr>
                      <m:t>Real</m:t>
                    </m:r>
                    <m:r>
                      <m:rPr>
                        <m:nor/>
                      </m:rPr>
                      <a:rPr lang="en-US" altLang="en-US" sz="2800" b="1" i="1" dirty="0"/>
                      <m:t> </m:t>
                    </m:r>
                    <m:r>
                      <m:rPr>
                        <m:nor/>
                      </m:rPr>
                      <a:rPr lang="en-US" altLang="en-US" sz="2800" b="1" i="1" dirty="0"/>
                      <m:t>Exchange</m:t>
                    </m:r>
                    <m:r>
                      <m:rPr>
                        <m:nor/>
                      </m:rPr>
                      <a:rPr lang="en-US" altLang="en-US" sz="2800" b="1" i="1" dirty="0"/>
                      <m:t> </m:t>
                    </m:r>
                    <m:r>
                      <m:rPr>
                        <m:nor/>
                      </m:rPr>
                      <a:rPr lang="en-US" altLang="en-US" sz="2800" b="1" i="1" dirty="0"/>
                      <m:t>Rate</m:t>
                    </m:r>
                    <m:r>
                      <a:rPr lang="en-US" sz="2800" b="1" i="1">
                        <a:latin typeface="Cambria Math" panose="02040503050406030204" pitchFamily="18" charset="0"/>
                        <a:ea typeface="Cambria Math" panose="02040503050406030204" pitchFamily="18" charset="0"/>
                      </a:rPr>
                      <m:t>=</m:t>
                    </m:r>
                    <m:f>
                      <m:fPr>
                        <m:ctrlPr>
                          <a:rPr lang="en-US" sz="2800" b="1" i="1">
                            <a:latin typeface="Cambria Math" panose="02040503050406030204" pitchFamily="18" charset="0"/>
                          </a:rPr>
                        </m:ctrlPr>
                      </m:fPr>
                      <m:num>
                        <m:r>
                          <m:rPr>
                            <m:nor/>
                          </m:rPr>
                          <a:rPr lang="en-US" altLang="en-US" sz="2800" b="1" i="1" dirty="0">
                            <a:solidFill>
                              <a:srgbClr val="0070C0"/>
                            </a:solidFill>
                          </a:rPr>
                          <m:t>e</m:t>
                        </m:r>
                        <m:r>
                          <m:rPr>
                            <m:nor/>
                          </m:rPr>
                          <a:rPr lang="en-US" altLang="en-US" sz="2800" b="1" dirty="0">
                            <a:solidFill>
                              <a:srgbClr val="0070C0"/>
                            </a:solidFill>
                          </a:rPr>
                          <m:t> </m:t>
                        </m:r>
                        <m:r>
                          <m:rPr>
                            <m:nor/>
                          </m:rPr>
                          <a:rPr lang="en-US" sz="2800" b="1"/>
                          <m:t>∗ </m:t>
                        </m:r>
                        <m:r>
                          <m:rPr>
                            <m:nor/>
                          </m:rPr>
                          <a:rPr lang="en-US" sz="2800" b="1">
                            <a:solidFill>
                              <a:schemeClr val="accent6">
                                <a:lumMod val="50000"/>
                              </a:schemeClr>
                            </a:solidFill>
                          </a:rPr>
                          <m:t>Domestic</m:t>
                        </m:r>
                        <m:r>
                          <m:rPr>
                            <m:nor/>
                          </m:rPr>
                          <a:rPr lang="en-US" sz="2800" b="1">
                            <a:solidFill>
                              <a:schemeClr val="accent6">
                                <a:lumMod val="50000"/>
                              </a:schemeClr>
                            </a:solidFill>
                          </a:rPr>
                          <m:t> </m:t>
                        </m:r>
                        <m:r>
                          <m:rPr>
                            <m:nor/>
                          </m:rPr>
                          <a:rPr lang="en-US" sz="2800" b="1">
                            <a:solidFill>
                              <a:schemeClr val="accent6">
                                <a:lumMod val="50000"/>
                              </a:schemeClr>
                            </a:solidFill>
                          </a:rPr>
                          <m:t>Price</m:t>
                        </m:r>
                      </m:num>
                      <m:den>
                        <m:r>
                          <m:rPr>
                            <m:nor/>
                          </m:rPr>
                          <a:rPr lang="en-US" sz="2800" b="1">
                            <a:solidFill>
                              <a:srgbClr val="7030A0"/>
                            </a:solidFill>
                          </a:rPr>
                          <m:t>Foreign</m:t>
                        </m:r>
                        <m:r>
                          <m:rPr>
                            <m:nor/>
                          </m:rPr>
                          <a:rPr lang="en-US" sz="2800" b="1">
                            <a:solidFill>
                              <a:srgbClr val="7030A0"/>
                            </a:solidFill>
                          </a:rPr>
                          <m:t> </m:t>
                        </m:r>
                        <m:r>
                          <m:rPr>
                            <m:nor/>
                          </m:rPr>
                          <a:rPr lang="en-US" sz="2800" b="1">
                            <a:solidFill>
                              <a:srgbClr val="7030A0"/>
                            </a:solidFill>
                          </a:rPr>
                          <m:t>Price</m:t>
                        </m:r>
                      </m:den>
                    </m:f>
                  </m:oMath>
                </a14:m>
                <a:endParaRPr lang="en-US" altLang="en-US" sz="2800" dirty="0"/>
              </a:p>
              <a:p>
                <a:pPr marL="342900" indent="-342900">
                  <a:buClr>
                    <a:schemeClr val="tx1"/>
                  </a:buClr>
                  <a:buSzPct val="80000"/>
                  <a:buFont typeface="Arial" panose="020B0604020202020204" pitchFamily="34" charset="0"/>
                  <a:buChar char="•"/>
                </a:pPr>
                <a:r>
                  <a:rPr lang="en-US" altLang="en-US" sz="2800" dirty="0"/>
                  <a:t>In the short run, </a:t>
                </a:r>
                <a:r>
                  <a:rPr lang="en-US" altLang="en-US" sz="2800" b="1" dirty="0">
                    <a:solidFill>
                      <a:schemeClr val="accent6">
                        <a:lumMod val="50000"/>
                      </a:schemeClr>
                    </a:solidFill>
                  </a:rPr>
                  <a:t>domestic</a:t>
                </a:r>
                <a:r>
                  <a:rPr lang="en-US" altLang="en-US" sz="2800" dirty="0"/>
                  <a:t> and </a:t>
                </a:r>
                <a:r>
                  <a:rPr lang="en-US" altLang="en-US" sz="2800" b="1" dirty="0">
                    <a:solidFill>
                      <a:srgbClr val="7030A0"/>
                    </a:solidFill>
                  </a:rPr>
                  <a:t>foreign prices</a:t>
                </a:r>
                <a:r>
                  <a:rPr lang="en-US" altLang="en-US" sz="2800" dirty="0"/>
                  <a:t> do not change. </a:t>
                </a:r>
              </a:p>
              <a:p>
                <a:pPr marL="342900" indent="-342900">
                  <a:buClr>
                    <a:schemeClr val="tx1"/>
                  </a:buClr>
                  <a:buSzPct val="80000"/>
                  <a:buFont typeface="Arial" panose="020B0604020202020204" pitchFamily="34" charset="0"/>
                  <a:buChar char="•"/>
                </a:pPr>
                <a:endParaRPr lang="en-US" altLang="en-US" dirty="0"/>
              </a:p>
              <a:p>
                <a:pPr marL="342900" indent="-342900">
                  <a:buClr>
                    <a:schemeClr val="tx1"/>
                  </a:buClr>
                  <a:buSzPct val="80000"/>
                  <a:buFont typeface="Arial" panose="020B0604020202020204" pitchFamily="34" charset="0"/>
                  <a:buChar char="•"/>
                </a:pPr>
                <a:r>
                  <a:rPr lang="en-US" altLang="en-US" sz="2800" dirty="0"/>
                  <a:t>The fall in </a:t>
                </a:r>
                <a14:m>
                  <m:oMath xmlns:m="http://schemas.openxmlformats.org/officeDocument/2006/math">
                    <m:r>
                      <m:rPr>
                        <m:nor/>
                      </m:rPr>
                      <a:rPr lang="en-US" altLang="en-US" sz="2800" b="1" i="1" dirty="0">
                        <a:solidFill>
                          <a:srgbClr val="0070C0"/>
                        </a:solidFill>
                      </a:rPr>
                      <m:t>e</m:t>
                    </m:r>
                    <m:r>
                      <a:rPr lang="en-US" altLang="en-US" sz="2800" b="1" i="1" dirty="0">
                        <a:solidFill>
                          <a:srgbClr val="0070C0"/>
                        </a:solidFill>
                        <a:latin typeface="Cambria Math" panose="02040503050406030204" pitchFamily="18" charset="0"/>
                      </a:rPr>
                      <m:t> </m:t>
                    </m:r>
                  </m:oMath>
                </a14:m>
                <a:r>
                  <a:rPr lang="en-US" altLang="en-US" sz="2800" dirty="0"/>
                  <a:t>makes NZ products cheaper in the world markets, </a:t>
                </a:r>
                <a:r>
                  <a:rPr lang="en-US" altLang="en-US" sz="2800" b="1" i="1" dirty="0">
                    <a:solidFill>
                      <a:srgbClr val="FF0000"/>
                    </a:solidFill>
                  </a:rPr>
                  <a:t>real depreciation</a:t>
                </a:r>
                <a:r>
                  <a:rPr lang="en-US" altLang="en-US" sz="2800" b="1" dirty="0"/>
                  <a:t>, </a:t>
                </a:r>
                <a:r>
                  <a:rPr lang="en-US" altLang="en-US" sz="2800" dirty="0"/>
                  <a:t>while it makes foreign products more expensive in NZ</a:t>
                </a:r>
                <a:r>
                  <a:rPr lang="en-US" altLang="en-US" sz="2800" b="1" dirty="0"/>
                  <a:t>.</a:t>
                </a:r>
              </a:p>
              <a:p>
                <a:pPr marL="342900" indent="-342900">
                  <a:buClr>
                    <a:schemeClr val="tx1"/>
                  </a:buClr>
                  <a:buSzPct val="80000"/>
                  <a:buFont typeface="Arial" panose="020B0604020202020204" pitchFamily="34" charset="0"/>
                  <a:buChar char="•"/>
                </a:pPr>
                <a:endParaRPr lang="en-US" altLang="en-US" dirty="0"/>
              </a:p>
              <a:p>
                <a:pPr marL="342900" indent="-342900">
                  <a:buClr>
                    <a:schemeClr val="tx1"/>
                  </a:buClr>
                  <a:buSzPct val="80000"/>
                  <a:buFont typeface="Arial" panose="020B0604020202020204" pitchFamily="34" charset="0"/>
                  <a:buChar char="•"/>
                </a:pPr>
                <a:r>
                  <a:rPr lang="en-US" altLang="en-US" sz="2800" dirty="0"/>
                  <a:t>Thus, consumers both at home and abroad buy more NZ  goods (NZ exports more) and fewer goods from other countries (NZ imports less). </a:t>
                </a:r>
                <a:br>
                  <a:rPr lang="en-US" altLang="en-US" sz="2800" dirty="0"/>
                </a:br>
                <a:r>
                  <a:rPr lang="en-US" altLang="en-US" sz="2800" dirty="0"/>
                  <a:t>Thus, NZ exports rise, and NZ imports fall, and both of these changes raise NZ net exports </a:t>
                </a:r>
                <a:r>
                  <a:rPr lang="en-US" altLang="en-US" sz="2800" b="1" dirty="0"/>
                  <a:t>(NX = Exports – imports)</a:t>
                </a:r>
                <a:endParaRPr lang="en-US" altLang="en-US" sz="1000" dirty="0"/>
              </a:p>
            </p:txBody>
          </p:sp>
        </mc:Choice>
        <mc:Fallback xmlns="">
          <p:sp>
            <p:nvSpPr>
              <p:cNvPr id="24" name="Rectangle 23">
                <a:extLst>
                  <a:ext uri="{FF2B5EF4-FFF2-40B4-BE49-F238E27FC236}">
                    <a16:creationId xmlns:a16="http://schemas.microsoft.com/office/drawing/2014/main" id="{CCF3B266-7320-4893-AE9F-FB0C98D8D119}"/>
                  </a:ext>
                </a:extLst>
              </p:cNvPr>
              <p:cNvSpPr>
                <a:spLocks noRot="1" noChangeAspect="1" noMove="1" noResize="1" noEditPoints="1" noAdjustHandles="1" noChangeArrowheads="1" noChangeShapeType="1" noTextEdit="1"/>
              </p:cNvSpPr>
              <p:nvPr/>
            </p:nvSpPr>
            <p:spPr>
              <a:xfrm>
                <a:off x="524690" y="1307654"/>
                <a:ext cx="11467285" cy="4408130"/>
              </a:xfrm>
              <a:prstGeom prst="rect">
                <a:avLst/>
              </a:prstGeom>
              <a:blipFill>
                <a:blip r:embed="rId2"/>
                <a:stretch>
                  <a:fillRect l="-1063" r="-1595" b="-3043"/>
                </a:stretch>
              </a:blipFill>
            </p:spPr>
            <p:txBody>
              <a:bodyPr/>
              <a:lstStyle/>
              <a:p>
                <a:r>
                  <a:rPr lang="en-NZ">
                    <a:noFill/>
                  </a:rPr>
                  <a:t> </a:t>
                </a:r>
              </a:p>
            </p:txBody>
          </p:sp>
        </mc:Fallback>
      </mc:AlternateContent>
      <p:sp>
        <p:nvSpPr>
          <p:cNvPr id="9" name="Slide Number Placeholder 3">
            <a:extLst>
              <a:ext uri="{FF2B5EF4-FFF2-40B4-BE49-F238E27FC236}">
                <a16:creationId xmlns:a16="http://schemas.microsoft.com/office/drawing/2014/main" id="{E82627FA-A211-4E73-A722-71123B1C5C46}"/>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25</a:t>
            </a:fld>
            <a:endParaRPr lang="en-US" dirty="0"/>
          </a:p>
        </p:txBody>
      </p:sp>
      <p:sp>
        <p:nvSpPr>
          <p:cNvPr id="6" name="Text Box 4">
            <a:extLst>
              <a:ext uri="{FF2B5EF4-FFF2-40B4-BE49-F238E27FC236}">
                <a16:creationId xmlns:a16="http://schemas.microsoft.com/office/drawing/2014/main" id="{BB5624DF-DFD8-43C7-9F1D-6B5C36129563}"/>
              </a:ext>
            </a:extLst>
          </p:cNvPr>
          <p:cNvSpPr txBox="1">
            <a:spLocks noChangeArrowheads="1"/>
          </p:cNvSpPr>
          <p:nvPr/>
        </p:nvSpPr>
        <p:spPr bwMode="auto">
          <a:xfrm>
            <a:off x="533400" y="251937"/>
            <a:ext cx="6724650" cy="923330"/>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Discussion: </a:t>
            </a:r>
            <a:br>
              <a:rPr lang="en-US" altLang="en-US" sz="2800" dirty="0">
                <a:solidFill>
                  <a:srgbClr val="7030A0"/>
                </a:solidFill>
              </a:rPr>
            </a:br>
            <a:r>
              <a:rPr lang="en-US" altLang="en-US" sz="2800" dirty="0">
                <a:solidFill>
                  <a:srgbClr val="7030A0"/>
                </a:solidFill>
              </a:rPr>
              <a:t>Currency Depreciation and Net Exports</a:t>
            </a:r>
            <a:endParaRPr lang="en-US" sz="28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5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3" end="3"/>
                                            </p:txEl>
                                          </p:spTgt>
                                        </p:tgtEl>
                                        <p:attrNameLst>
                                          <p:attrName>style.visibility</p:attrName>
                                        </p:attrNameLst>
                                      </p:cBhvr>
                                      <p:to>
                                        <p:strVal val="visible"/>
                                      </p:to>
                                    </p:set>
                                    <p:animEffect transition="in" filter="fade">
                                      <p:cBhvr>
                                        <p:cTn id="14" dur="1000"/>
                                        <p:tgtEl>
                                          <p:spTgt spid="24">
                                            <p:txEl>
                                              <p:pRg st="3" end="3"/>
                                            </p:txEl>
                                          </p:spTgt>
                                        </p:tgtEl>
                                      </p:cBhvr>
                                    </p:animEffect>
                                    <p:anim calcmode="lin" valueType="num">
                                      <p:cBhvr>
                                        <p:cTn id="1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fade">
                                      <p:cBhvr>
                                        <p:cTn id="21" dur="1000"/>
                                        <p:tgtEl>
                                          <p:spTgt spid="24">
                                            <p:txEl>
                                              <p:pRg st="5" end="5"/>
                                            </p:txEl>
                                          </p:spTgt>
                                        </p:tgtEl>
                                      </p:cBhvr>
                                    </p:animEffect>
                                    <p:anim calcmode="lin" valueType="num">
                                      <p:cBhvr>
                                        <p:cTn id="22"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0EDB-DA99-4E36-BA22-200B2A631D81}"/>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a16="http://schemas.microsoft.com/office/drawing/2014/main" id="{6DEA2E50-E54C-4691-920B-5467E1517EF2}"/>
              </a:ext>
            </a:extLst>
          </p:cNvPr>
          <p:cNvSpPr>
            <a:spLocks noGrp="1"/>
          </p:cNvSpPr>
          <p:nvPr>
            <p:ph idx="1"/>
          </p:nvPr>
        </p:nvSpPr>
        <p:spPr/>
        <p:txBody>
          <a:bodyPr>
            <a:normAutofit/>
          </a:bodyPr>
          <a:lstStyle/>
          <a:p>
            <a:r>
              <a:rPr lang="en-US" sz="4800" dirty="0"/>
              <a:t>Socrative.com</a:t>
            </a:r>
          </a:p>
          <a:p>
            <a:endParaRPr lang="en-US" sz="4800" dirty="0"/>
          </a:p>
          <a:p>
            <a:r>
              <a:rPr lang="en-US" sz="4800" dirty="0"/>
              <a:t>Chaudhuri251</a:t>
            </a:r>
            <a:endParaRPr lang="en-NZ" sz="4800" dirty="0"/>
          </a:p>
        </p:txBody>
      </p:sp>
      <p:sp>
        <p:nvSpPr>
          <p:cNvPr id="4" name="Slide Number Placeholder 3">
            <a:extLst>
              <a:ext uri="{FF2B5EF4-FFF2-40B4-BE49-F238E27FC236}">
                <a16:creationId xmlns:a16="http://schemas.microsoft.com/office/drawing/2014/main" id="{3BEF1D2C-D14C-48E0-A5D2-E290C57FE5F7}"/>
              </a:ext>
            </a:extLst>
          </p:cNvPr>
          <p:cNvSpPr>
            <a:spLocks noGrp="1"/>
          </p:cNvSpPr>
          <p:nvPr>
            <p:ph type="sldNum" sz="quarter" idx="12"/>
          </p:nvPr>
        </p:nvSpPr>
        <p:spPr/>
        <p:txBody>
          <a:bodyPr/>
          <a:lstStyle/>
          <a:p>
            <a:fld id="{462B2924-A41C-42E0-8AF2-A34A7D3E7063}" type="slidenum">
              <a:rPr lang="en-US" smtClean="0"/>
              <a:t>26</a:t>
            </a:fld>
            <a:endParaRPr lang="en-US"/>
          </a:p>
        </p:txBody>
      </p:sp>
    </p:spTree>
    <p:extLst>
      <p:ext uri="{BB962C8B-B14F-4D97-AF65-F5344CB8AC3E}">
        <p14:creationId xmlns:p14="http://schemas.microsoft.com/office/powerpoint/2010/main" val="1040545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27</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251937"/>
            <a:ext cx="6724650" cy="923330"/>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#1</a:t>
            </a:r>
            <a:br>
              <a:rPr lang="en-US" altLang="en-US" sz="2800" dirty="0">
                <a:solidFill>
                  <a:srgbClr val="7030A0"/>
                </a:solidFill>
              </a:rPr>
            </a:br>
            <a:endParaRPr lang="en-US" sz="2800" dirty="0">
              <a:solidFill>
                <a:srgbClr val="7030A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3E1ABFC-AFF0-40C4-B1B8-ECF7DD3AA3D0}"/>
              </a:ext>
            </a:extLst>
          </p:cNvPr>
          <p:cNvSpPr txBox="1"/>
          <p:nvPr/>
        </p:nvSpPr>
        <p:spPr>
          <a:xfrm>
            <a:off x="762000" y="1068169"/>
            <a:ext cx="10210800" cy="3108543"/>
          </a:xfrm>
          <a:prstGeom prst="rect">
            <a:avLst/>
          </a:prstGeom>
          <a:noFill/>
        </p:spPr>
        <p:txBody>
          <a:bodyPr wrap="square">
            <a:spAutoFit/>
          </a:bodyPr>
          <a:lstStyle/>
          <a:p>
            <a:r>
              <a:rPr lang="en-US" sz="2800" dirty="0"/>
              <a:t>If the exchange rate changes from 35 Thai Baht per dollar to 40 Thai Baht per NZ dollar, then the dollar has: </a:t>
            </a:r>
          </a:p>
          <a:p>
            <a:endParaRPr lang="en-US" sz="2800" dirty="0"/>
          </a:p>
          <a:p>
            <a:r>
              <a:rPr lang="en-US" sz="2800" dirty="0"/>
              <a:t>Appreciated and buys more Thai goods.</a:t>
            </a:r>
          </a:p>
          <a:p>
            <a:endParaRPr lang="en-US" sz="2800" dirty="0"/>
          </a:p>
          <a:p>
            <a:endParaRPr lang="en-US" sz="2800" dirty="0"/>
          </a:p>
          <a:p>
            <a:endParaRPr lang="en-NZ" sz="2800" dirty="0"/>
          </a:p>
        </p:txBody>
      </p:sp>
    </p:spTree>
    <p:extLst>
      <p:ext uri="{BB962C8B-B14F-4D97-AF65-F5344CB8AC3E}">
        <p14:creationId xmlns:p14="http://schemas.microsoft.com/office/powerpoint/2010/main" val="20877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8">
            <a:extLst>
              <a:ext uri="{FF2B5EF4-FFF2-40B4-BE49-F238E27FC236}">
                <a16:creationId xmlns:a16="http://schemas.microsoft.com/office/drawing/2014/main" id="{960E696C-7837-4425-BE15-A5EEB74EE5F7}"/>
              </a:ext>
            </a:extLst>
          </p:cNvPr>
          <p:cNvSpPr txBox="1">
            <a:spLocks noChangeArrowheads="1"/>
          </p:cNvSpPr>
          <p:nvPr/>
        </p:nvSpPr>
        <p:spPr bwMode="auto">
          <a:xfrm>
            <a:off x="5898344" y="5086968"/>
            <a:ext cx="146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chemeClr val="accent6">
                    <a:lumMod val="50000"/>
                  </a:schemeClr>
                </a:solidFill>
                <a:cs typeface="Arial" panose="020B0604020202020204" pitchFamily="34" charset="0"/>
              </a:rPr>
              <a:t>Demand</a:t>
            </a:r>
            <a:endParaRPr lang="en-GB" altLang="en-US" sz="2400" b="1" dirty="0">
              <a:solidFill>
                <a:schemeClr val="accent6">
                  <a:lumMod val="50000"/>
                </a:schemeClr>
              </a:solidFill>
              <a:cs typeface="Arial" panose="020B0604020202020204" pitchFamily="34" charset="0"/>
            </a:endParaRPr>
          </a:p>
        </p:txBody>
      </p:sp>
      <p:sp>
        <p:nvSpPr>
          <p:cNvPr id="32" name="Text Box 9">
            <a:extLst>
              <a:ext uri="{FF2B5EF4-FFF2-40B4-BE49-F238E27FC236}">
                <a16:creationId xmlns:a16="http://schemas.microsoft.com/office/drawing/2014/main" id="{9BBBD0E8-4379-43EF-9782-3B478ACF3B7D}"/>
              </a:ext>
            </a:extLst>
          </p:cNvPr>
          <p:cNvSpPr txBox="1">
            <a:spLocks noChangeArrowheads="1"/>
          </p:cNvSpPr>
          <p:nvPr/>
        </p:nvSpPr>
        <p:spPr bwMode="auto">
          <a:xfrm>
            <a:off x="4485426" y="2164046"/>
            <a:ext cx="1236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rgbClr val="0070C0"/>
                </a:solidFill>
                <a:cs typeface="Arial" panose="020B0604020202020204" pitchFamily="34" charset="0"/>
              </a:rPr>
              <a:t>Supply</a:t>
            </a:r>
            <a:endParaRPr lang="en-GB" altLang="en-US" sz="2400" b="1" dirty="0">
              <a:solidFill>
                <a:srgbClr val="0070C0"/>
              </a:solidFill>
              <a:cs typeface="Arial" panose="020B0604020202020204" pitchFamily="34" charset="0"/>
            </a:endParaRPr>
          </a:p>
        </p:txBody>
      </p:sp>
      <p:sp>
        <p:nvSpPr>
          <p:cNvPr id="33" name="Line 10">
            <a:extLst>
              <a:ext uri="{FF2B5EF4-FFF2-40B4-BE49-F238E27FC236}">
                <a16:creationId xmlns:a16="http://schemas.microsoft.com/office/drawing/2014/main" id="{F6ED8C8E-2102-4B3B-BB06-065115F0A56D}"/>
              </a:ext>
            </a:extLst>
          </p:cNvPr>
          <p:cNvSpPr>
            <a:spLocks noChangeShapeType="1"/>
          </p:cNvSpPr>
          <p:nvPr/>
        </p:nvSpPr>
        <p:spPr bwMode="auto">
          <a:xfrm flipH="1">
            <a:off x="2381140" y="4063432"/>
            <a:ext cx="2339975" cy="0"/>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sp>
        <p:nvSpPr>
          <p:cNvPr id="41" name="Text Box 19">
            <a:extLst>
              <a:ext uri="{FF2B5EF4-FFF2-40B4-BE49-F238E27FC236}">
                <a16:creationId xmlns:a16="http://schemas.microsoft.com/office/drawing/2014/main" id="{D473733D-E524-480C-96F2-4E17D416941E}"/>
              </a:ext>
            </a:extLst>
          </p:cNvPr>
          <p:cNvSpPr txBox="1">
            <a:spLocks noChangeArrowheads="1"/>
          </p:cNvSpPr>
          <p:nvPr/>
        </p:nvSpPr>
        <p:spPr bwMode="auto">
          <a:xfrm>
            <a:off x="783487" y="1026276"/>
            <a:ext cx="2986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i="1" dirty="0">
                <a:cs typeface="Arial" panose="020B0604020202020204" pitchFamily="34" charset="0"/>
              </a:rPr>
              <a:t>e=</a:t>
            </a:r>
            <a:r>
              <a:rPr lang="en-US" altLang="en-US" sz="2400" b="1" i="1" dirty="0">
                <a:cs typeface="Tahoma" panose="020B0604030504040204" pitchFamily="34" charset="0"/>
              </a:rPr>
              <a:t>Thai Baht/NZ $</a:t>
            </a:r>
          </a:p>
        </p:txBody>
      </p:sp>
      <p:cxnSp>
        <p:nvCxnSpPr>
          <p:cNvPr id="42" name="Straight Connector 2">
            <a:extLst>
              <a:ext uri="{FF2B5EF4-FFF2-40B4-BE49-F238E27FC236}">
                <a16:creationId xmlns:a16="http://schemas.microsoft.com/office/drawing/2014/main" id="{8097A023-ADFD-49B9-8788-905C21693E53}"/>
              </a:ext>
            </a:extLst>
          </p:cNvPr>
          <p:cNvCxnSpPr>
            <a:cxnSpLocks noChangeShapeType="1"/>
          </p:cNvCxnSpPr>
          <p:nvPr/>
        </p:nvCxnSpPr>
        <p:spPr bwMode="auto">
          <a:xfrm>
            <a:off x="2979627" y="2771208"/>
            <a:ext cx="3313112" cy="2333625"/>
          </a:xfrm>
          <a:prstGeom prst="line">
            <a:avLst/>
          </a:prstGeom>
          <a:noFill/>
          <a:ln w="3810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44" name="Straight Connector 2">
            <a:extLst>
              <a:ext uri="{FF2B5EF4-FFF2-40B4-BE49-F238E27FC236}">
                <a16:creationId xmlns:a16="http://schemas.microsoft.com/office/drawing/2014/main" id="{DBB87225-E307-491E-A117-BDE39A3C4856}"/>
              </a:ext>
            </a:extLst>
          </p:cNvPr>
          <p:cNvCxnSpPr>
            <a:cxnSpLocks noChangeShapeType="1"/>
          </p:cNvCxnSpPr>
          <p:nvPr/>
        </p:nvCxnSpPr>
        <p:spPr bwMode="auto">
          <a:xfrm flipH="1">
            <a:off x="3770202" y="2479108"/>
            <a:ext cx="2017712" cy="3095625"/>
          </a:xfrm>
          <a:prstGeom prst="line">
            <a:avLst/>
          </a:prstGeom>
          <a:noFill/>
          <a:ln w="38100" algn="ctr">
            <a:solidFill>
              <a:srgbClr val="0070C0"/>
            </a:solidFill>
            <a:miter lim="800000"/>
            <a:headEnd/>
            <a:tailEnd/>
          </a:ln>
          <a:extLst>
            <a:ext uri="{909E8E84-426E-40DD-AFC4-6F175D3DCCD1}">
              <a14:hiddenFill xmlns:a14="http://schemas.microsoft.com/office/drawing/2010/main">
                <a:noFill/>
              </a14:hiddenFill>
            </a:ext>
          </a:extLst>
        </p:spPr>
      </p:cxnSp>
      <p:sp>
        <p:nvSpPr>
          <p:cNvPr id="23" name="Line 4">
            <a:extLst>
              <a:ext uri="{FF2B5EF4-FFF2-40B4-BE49-F238E27FC236}">
                <a16:creationId xmlns:a16="http://schemas.microsoft.com/office/drawing/2014/main" id="{CC97408C-74AC-46E6-95AC-A03187F263AA}"/>
              </a:ext>
            </a:extLst>
          </p:cNvPr>
          <p:cNvSpPr>
            <a:spLocks noChangeShapeType="1"/>
          </p:cNvSpPr>
          <p:nvPr/>
        </p:nvSpPr>
        <p:spPr bwMode="auto">
          <a:xfrm>
            <a:off x="2358914" y="1658369"/>
            <a:ext cx="0" cy="4191000"/>
          </a:xfrm>
          <a:prstGeom prst="line">
            <a:avLst/>
          </a:prstGeom>
          <a:noFill/>
          <a:ln w="3810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24" name="Line 5">
            <a:extLst>
              <a:ext uri="{FF2B5EF4-FFF2-40B4-BE49-F238E27FC236}">
                <a16:creationId xmlns:a16="http://schemas.microsoft.com/office/drawing/2014/main" id="{BDC78692-6584-4DBB-A59C-3A22F3FEB099}"/>
              </a:ext>
            </a:extLst>
          </p:cNvPr>
          <p:cNvSpPr>
            <a:spLocks noChangeShapeType="1"/>
          </p:cNvSpPr>
          <p:nvPr/>
        </p:nvSpPr>
        <p:spPr bwMode="auto">
          <a:xfrm>
            <a:off x="2352386" y="5849369"/>
            <a:ext cx="5257800" cy="0"/>
          </a:xfrm>
          <a:prstGeom prst="line">
            <a:avLst/>
          </a:prstGeom>
          <a:noFill/>
          <a:ln w="381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47" name="Text Box 15">
            <a:extLst>
              <a:ext uri="{FF2B5EF4-FFF2-40B4-BE49-F238E27FC236}">
                <a16:creationId xmlns:a16="http://schemas.microsoft.com/office/drawing/2014/main" id="{38939A4C-4505-4BFA-92F0-A5B091B0276F}"/>
              </a:ext>
            </a:extLst>
          </p:cNvPr>
          <p:cNvSpPr txBox="1">
            <a:spLocks noChangeArrowheads="1"/>
          </p:cNvSpPr>
          <p:nvPr/>
        </p:nvSpPr>
        <p:spPr bwMode="auto">
          <a:xfrm>
            <a:off x="1833453" y="3798680"/>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e1</a:t>
            </a:r>
            <a:endParaRPr lang="en-GB" altLang="en-US" sz="2400" dirty="0">
              <a:cs typeface="Arial" panose="020B0604020202020204" pitchFamily="34" charset="0"/>
            </a:endParaRPr>
          </a:p>
        </p:txBody>
      </p:sp>
      <p:sp>
        <p:nvSpPr>
          <p:cNvPr id="25" name="Text Box 22">
            <a:extLst>
              <a:ext uri="{FF2B5EF4-FFF2-40B4-BE49-F238E27FC236}">
                <a16:creationId xmlns:a16="http://schemas.microsoft.com/office/drawing/2014/main" id="{6BB22712-6707-41A7-B89D-BF4F65D9AEE2}"/>
              </a:ext>
            </a:extLst>
          </p:cNvPr>
          <p:cNvSpPr txBox="1">
            <a:spLocks noChangeArrowheads="1"/>
          </p:cNvSpPr>
          <p:nvPr/>
        </p:nvSpPr>
        <p:spPr bwMode="auto">
          <a:xfrm>
            <a:off x="7610186" y="5603147"/>
            <a:ext cx="3075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Quantity of dollars</a:t>
            </a:r>
            <a:endParaRPr lang="en-GB" altLang="en-US" sz="2600" b="1" i="1" dirty="0">
              <a:latin typeface="Gill Sans MT" panose="020B0502020104020203" pitchFamily="34" charset="0"/>
              <a:cs typeface="Arial" panose="020B0604020202020204" pitchFamily="34" charset="0"/>
            </a:endParaRPr>
          </a:p>
        </p:txBody>
      </p:sp>
      <p:sp>
        <p:nvSpPr>
          <p:cNvPr id="30" name="Slide Number Placeholder 3">
            <a:extLst>
              <a:ext uri="{FF2B5EF4-FFF2-40B4-BE49-F238E27FC236}">
                <a16:creationId xmlns:a16="http://schemas.microsoft.com/office/drawing/2014/main" id="{7FDE140C-6EB3-452D-AEE8-3DB4C603D3C4}"/>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28</a:t>
            </a:fld>
            <a:endParaRPr lang="en-US" dirty="0"/>
          </a:p>
        </p:txBody>
      </p:sp>
      <p:sp>
        <p:nvSpPr>
          <p:cNvPr id="34" name="Text Box 4">
            <a:extLst>
              <a:ext uri="{FF2B5EF4-FFF2-40B4-BE49-F238E27FC236}">
                <a16:creationId xmlns:a16="http://schemas.microsoft.com/office/drawing/2014/main" id="{C4CD88D4-D9AC-4030-B6A9-CEACC4FF425F}"/>
              </a:ext>
            </a:extLst>
          </p:cNvPr>
          <p:cNvSpPr txBox="1">
            <a:spLocks noChangeArrowheads="1"/>
          </p:cNvSpPr>
          <p:nvPr/>
        </p:nvSpPr>
        <p:spPr bwMode="auto">
          <a:xfrm>
            <a:off x="533400" y="251937"/>
            <a:ext cx="5562600" cy="1144929"/>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#1</a:t>
            </a:r>
            <a:br>
              <a:rPr lang="en-US" altLang="en-US" sz="4400" dirty="0">
                <a:solidFill>
                  <a:srgbClr val="7030A0"/>
                </a:solidFill>
              </a:rPr>
            </a:br>
            <a:endParaRPr lang="en-US" sz="4400" dirty="0">
              <a:solidFill>
                <a:srgbClr val="7030A0"/>
              </a:solidFill>
              <a:latin typeface="Calibri" panose="020F0502020204030204" pitchFamily="34" charset="0"/>
              <a:cs typeface="Calibri" panose="020F0502020204030204" pitchFamily="34" charset="0"/>
            </a:endParaRPr>
          </a:p>
        </p:txBody>
      </p:sp>
      <p:sp>
        <p:nvSpPr>
          <p:cNvPr id="4" name="Arrow: Up 3">
            <a:extLst>
              <a:ext uri="{FF2B5EF4-FFF2-40B4-BE49-F238E27FC236}">
                <a16:creationId xmlns:a16="http://schemas.microsoft.com/office/drawing/2014/main" id="{2DE54FE7-1666-4822-A53A-40CEDEBFF39B}"/>
              </a:ext>
            </a:extLst>
          </p:cNvPr>
          <p:cNvSpPr/>
          <p:nvPr/>
        </p:nvSpPr>
        <p:spPr>
          <a:xfrm>
            <a:off x="1318568" y="2625711"/>
            <a:ext cx="514885" cy="112815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TextBox 4">
            <a:extLst>
              <a:ext uri="{FF2B5EF4-FFF2-40B4-BE49-F238E27FC236}">
                <a16:creationId xmlns:a16="http://schemas.microsoft.com/office/drawing/2014/main" id="{DF05FABD-49C1-44A1-B6FE-E0A722DB77EF}"/>
              </a:ext>
            </a:extLst>
          </p:cNvPr>
          <p:cNvSpPr txBox="1"/>
          <p:nvPr/>
        </p:nvSpPr>
        <p:spPr>
          <a:xfrm>
            <a:off x="6404088" y="1917824"/>
            <a:ext cx="5018810" cy="1384995"/>
          </a:xfrm>
          <a:prstGeom prst="rect">
            <a:avLst/>
          </a:prstGeom>
        </p:spPr>
        <p:txBody>
          <a:bodyPr vert="horz" wrap="none" rtlCol="0">
            <a:spAutoFit/>
          </a:bodyPr>
          <a:lstStyle/>
          <a:p>
            <a:r>
              <a:rPr lang="en-US" sz="2800" dirty="0"/>
              <a:t>If exchange rate increases, dollar </a:t>
            </a:r>
          </a:p>
          <a:p>
            <a:r>
              <a:rPr lang="en-US" sz="2800" dirty="0"/>
              <a:t>appreciates. Why? </a:t>
            </a:r>
          </a:p>
          <a:p>
            <a:r>
              <a:rPr lang="en-US" sz="2800" dirty="0"/>
              <a:t>Increase in demand for dollars?</a:t>
            </a:r>
            <a:endParaRPr lang="en-NZ" sz="2800" dirty="0"/>
          </a:p>
        </p:txBody>
      </p:sp>
      <p:cxnSp>
        <p:nvCxnSpPr>
          <p:cNvPr id="19" name="Straight Connector 2">
            <a:extLst>
              <a:ext uri="{FF2B5EF4-FFF2-40B4-BE49-F238E27FC236}">
                <a16:creationId xmlns:a16="http://schemas.microsoft.com/office/drawing/2014/main" id="{D0D57DF1-85CA-41B9-8465-47F08FC00134}"/>
              </a:ext>
            </a:extLst>
          </p:cNvPr>
          <p:cNvCxnSpPr>
            <a:cxnSpLocks noChangeShapeType="1"/>
          </p:cNvCxnSpPr>
          <p:nvPr/>
        </p:nvCxnSpPr>
        <p:spPr bwMode="auto">
          <a:xfrm>
            <a:off x="3559859" y="2185514"/>
            <a:ext cx="3313112" cy="2333625"/>
          </a:xfrm>
          <a:prstGeom prst="line">
            <a:avLst/>
          </a:prstGeom>
          <a:noFill/>
          <a:ln w="3810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7ED4F2AB-0A9B-452D-8FD7-11461C985953}"/>
              </a:ext>
            </a:extLst>
          </p:cNvPr>
          <p:cNvCxnSpPr/>
          <p:nvPr/>
        </p:nvCxnSpPr>
        <p:spPr>
          <a:xfrm flipH="1" flipV="1">
            <a:off x="2352386" y="3302819"/>
            <a:ext cx="2864029" cy="49507"/>
          </a:xfrm>
          <a:prstGeom prst="line">
            <a:avLst/>
          </a:prstGeom>
        </p:spPr>
        <p:style>
          <a:lnRef idx="2">
            <a:schemeClr val="accent1"/>
          </a:lnRef>
          <a:fillRef idx="0">
            <a:schemeClr val="accent1"/>
          </a:fillRef>
          <a:effectRef idx="1">
            <a:schemeClr val="accent1"/>
          </a:effectRef>
          <a:fontRef idx="minor">
            <a:schemeClr val="tx1"/>
          </a:fontRef>
        </p:style>
      </p:cxnSp>
      <p:sp>
        <p:nvSpPr>
          <p:cNvPr id="8" name="Arrow: Down 7">
            <a:extLst>
              <a:ext uri="{FF2B5EF4-FFF2-40B4-BE49-F238E27FC236}">
                <a16:creationId xmlns:a16="http://schemas.microsoft.com/office/drawing/2014/main" id="{9F885AE7-BDD0-4FEE-9961-1EB1F2677A8E}"/>
              </a:ext>
            </a:extLst>
          </p:cNvPr>
          <p:cNvSpPr/>
          <p:nvPr/>
        </p:nvSpPr>
        <p:spPr>
          <a:xfrm>
            <a:off x="1271468" y="4310820"/>
            <a:ext cx="514885" cy="10069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6" name="TextBox 25">
            <a:extLst>
              <a:ext uri="{FF2B5EF4-FFF2-40B4-BE49-F238E27FC236}">
                <a16:creationId xmlns:a16="http://schemas.microsoft.com/office/drawing/2014/main" id="{CEBDE74B-613E-497F-B13C-0C3B45F704C6}"/>
              </a:ext>
            </a:extLst>
          </p:cNvPr>
          <p:cNvSpPr txBox="1"/>
          <p:nvPr/>
        </p:nvSpPr>
        <p:spPr>
          <a:xfrm>
            <a:off x="6988847" y="3719838"/>
            <a:ext cx="5114990" cy="1384995"/>
          </a:xfrm>
          <a:prstGeom prst="rect">
            <a:avLst/>
          </a:prstGeom>
        </p:spPr>
        <p:txBody>
          <a:bodyPr vert="horz" wrap="none" rtlCol="0">
            <a:spAutoFit/>
          </a:bodyPr>
          <a:lstStyle/>
          <a:p>
            <a:r>
              <a:rPr lang="en-US" sz="2800" dirty="0"/>
              <a:t>If exchange rate decreases, dollar </a:t>
            </a:r>
          </a:p>
          <a:p>
            <a:r>
              <a:rPr lang="en-US" sz="2800" dirty="0"/>
              <a:t>Depreciates. Why? Increase in </a:t>
            </a:r>
          </a:p>
          <a:p>
            <a:r>
              <a:rPr lang="en-US" sz="2800" dirty="0"/>
              <a:t>Supply of dollars?</a:t>
            </a:r>
            <a:endParaRPr lang="en-NZ" sz="2800" dirty="0"/>
          </a:p>
        </p:txBody>
      </p:sp>
      <p:cxnSp>
        <p:nvCxnSpPr>
          <p:cNvPr id="10" name="Straight Connector 9">
            <a:extLst>
              <a:ext uri="{FF2B5EF4-FFF2-40B4-BE49-F238E27FC236}">
                <a16:creationId xmlns:a16="http://schemas.microsoft.com/office/drawing/2014/main" id="{693D65B8-4E82-489E-BDAD-1802692D6C8F}"/>
              </a:ext>
            </a:extLst>
          </p:cNvPr>
          <p:cNvCxnSpPr>
            <a:cxnSpLocks/>
          </p:cNvCxnSpPr>
          <p:nvPr/>
        </p:nvCxnSpPr>
        <p:spPr>
          <a:xfrm flipH="1">
            <a:off x="2352387" y="4638675"/>
            <a:ext cx="32292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
            <a:extLst>
              <a:ext uri="{FF2B5EF4-FFF2-40B4-BE49-F238E27FC236}">
                <a16:creationId xmlns:a16="http://schemas.microsoft.com/office/drawing/2014/main" id="{CB4D4D4E-192B-4313-A65E-4A9488A93860}"/>
              </a:ext>
            </a:extLst>
          </p:cNvPr>
          <p:cNvCxnSpPr>
            <a:cxnSpLocks noChangeShapeType="1"/>
          </p:cNvCxnSpPr>
          <p:nvPr/>
        </p:nvCxnSpPr>
        <p:spPr bwMode="auto">
          <a:xfrm flipH="1">
            <a:off x="4747199" y="2788087"/>
            <a:ext cx="2017712" cy="3095625"/>
          </a:xfrm>
          <a:prstGeom prst="line">
            <a:avLst/>
          </a:prstGeom>
          <a:noFill/>
          <a:ln w="38100" algn="ctr">
            <a:solidFill>
              <a:srgbClr val="FF0000"/>
            </a:solidFill>
            <a:prstDash val="dash"/>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40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29</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251937"/>
            <a:ext cx="6724650" cy="923330"/>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#2</a:t>
            </a:r>
            <a:br>
              <a:rPr lang="en-US" altLang="en-US" sz="2800" dirty="0">
                <a:solidFill>
                  <a:srgbClr val="7030A0"/>
                </a:solidFill>
              </a:rPr>
            </a:br>
            <a:endParaRPr lang="en-US" sz="2800" dirty="0">
              <a:solidFill>
                <a:srgbClr val="7030A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3E1ABFC-AFF0-40C4-B1B8-ECF7DD3AA3D0}"/>
              </a:ext>
            </a:extLst>
          </p:cNvPr>
          <p:cNvSpPr txBox="1"/>
          <p:nvPr/>
        </p:nvSpPr>
        <p:spPr>
          <a:xfrm>
            <a:off x="762000" y="1068169"/>
            <a:ext cx="10210800" cy="7478970"/>
          </a:xfrm>
          <a:prstGeom prst="rect">
            <a:avLst/>
          </a:prstGeom>
          <a:noFill/>
        </p:spPr>
        <p:txBody>
          <a:bodyPr wrap="square">
            <a:spAutoFit/>
          </a:bodyPr>
          <a:lstStyle/>
          <a:p>
            <a:r>
              <a:rPr lang="en-NZ" sz="3600" dirty="0"/>
              <a:t>The real exchange rate is the: </a:t>
            </a:r>
          </a:p>
          <a:p>
            <a:r>
              <a:rPr lang="en-NZ" sz="3600" dirty="0"/>
              <a:t> </a:t>
            </a:r>
          </a:p>
          <a:p>
            <a:r>
              <a:rPr lang="en-NZ" sz="3600" dirty="0"/>
              <a:t>rate at which domestic goods are traded for foreign goods.</a:t>
            </a:r>
          </a:p>
          <a:p>
            <a:endParaRPr lang="en-NZ" sz="3600" dirty="0"/>
          </a:p>
          <a:p>
            <a:r>
              <a:rPr lang="en-NZ" sz="3600" dirty="0"/>
              <a:t>Nominal exchange rate is the rate at which currencies can be exchanged. Real exchange rate is goods for goods…and provides a measure of how relatively expensive/inexpensive things are and the purchasing power of money</a:t>
            </a:r>
          </a:p>
          <a:p>
            <a:endParaRPr lang="en-US" sz="3600" dirty="0"/>
          </a:p>
          <a:p>
            <a:endParaRPr lang="en-US" sz="2800" dirty="0"/>
          </a:p>
          <a:p>
            <a:endParaRPr lang="en-US" sz="2800" dirty="0"/>
          </a:p>
          <a:p>
            <a:endParaRPr lang="en-NZ" sz="2800" dirty="0"/>
          </a:p>
        </p:txBody>
      </p:sp>
    </p:spTree>
    <p:extLst>
      <p:ext uri="{BB962C8B-B14F-4D97-AF65-F5344CB8AC3E}">
        <p14:creationId xmlns:p14="http://schemas.microsoft.com/office/powerpoint/2010/main" val="3104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F642D41-CEC7-48BD-AE85-DE9052E8E5D6}"/>
              </a:ext>
            </a:extLst>
          </p:cNvPr>
          <p:cNvGraphicFramePr>
            <a:graphicFrameLocks noGrp="1"/>
          </p:cNvGraphicFramePr>
          <p:nvPr>
            <p:extLst>
              <p:ext uri="{D42A27DB-BD31-4B8C-83A1-F6EECF244321}">
                <p14:modId xmlns:p14="http://schemas.microsoft.com/office/powerpoint/2010/main" val="3899370064"/>
              </p:ext>
            </p:extLst>
          </p:nvPr>
        </p:nvGraphicFramePr>
        <p:xfrm>
          <a:off x="685800" y="2024192"/>
          <a:ext cx="4743450" cy="4086192"/>
        </p:xfrm>
        <a:graphic>
          <a:graphicData uri="http://schemas.openxmlformats.org/drawingml/2006/table">
            <a:tbl>
              <a:tblPr>
                <a:tableStyleId>{5C22544A-7EE6-4342-B048-85BDC9FD1C3A}</a:tableStyleId>
              </a:tblPr>
              <a:tblGrid>
                <a:gridCol w="3248025">
                  <a:extLst>
                    <a:ext uri="{9D8B030D-6E8A-4147-A177-3AD203B41FA5}">
                      <a16:colId xmlns:a16="http://schemas.microsoft.com/office/drawing/2014/main" val="87909927"/>
                    </a:ext>
                  </a:extLst>
                </a:gridCol>
                <a:gridCol w="1495425">
                  <a:extLst>
                    <a:ext uri="{9D8B030D-6E8A-4147-A177-3AD203B41FA5}">
                      <a16:colId xmlns:a16="http://schemas.microsoft.com/office/drawing/2014/main" val="3905650039"/>
                    </a:ext>
                  </a:extLst>
                </a:gridCol>
              </a:tblGrid>
              <a:tr h="361320">
                <a:tc>
                  <a:txBody>
                    <a:bodyPr/>
                    <a:lstStyle/>
                    <a:p>
                      <a:pPr algn="l" fontAlgn="b"/>
                      <a:r>
                        <a:rPr lang="en-NZ" sz="2400" b="1" u="none" strike="noStrike" dirty="0">
                          <a:solidFill>
                            <a:schemeClr val="bg1"/>
                          </a:solidFill>
                          <a:effectLst/>
                        </a:rPr>
                        <a:t>Country </a:t>
                      </a:r>
                      <a:endParaRPr lang="en-NZ" sz="2400" b="1" i="0" u="none" strike="noStrike" dirty="0">
                        <a:solidFill>
                          <a:schemeClr val="bg1"/>
                        </a:solidFill>
                        <a:effectLst/>
                        <a:latin typeface="Calibri" panose="020F0502020204030204" pitchFamily="34" charset="0"/>
                      </a:endParaRPr>
                    </a:p>
                  </a:txBody>
                  <a:tcPr marL="5712" marR="5712" marT="5712" marB="0" anchor="b">
                    <a:solidFill>
                      <a:schemeClr val="accent5">
                        <a:lumMod val="75000"/>
                      </a:schemeClr>
                    </a:solidFill>
                  </a:tcPr>
                </a:tc>
                <a:tc>
                  <a:txBody>
                    <a:bodyPr/>
                    <a:lstStyle/>
                    <a:p>
                      <a:pPr algn="l" fontAlgn="b"/>
                      <a:r>
                        <a:rPr lang="en-NZ" sz="2400" b="1" u="none" strike="noStrike">
                          <a:solidFill>
                            <a:schemeClr val="bg1"/>
                          </a:solidFill>
                          <a:effectLst/>
                        </a:rPr>
                        <a:t>Population</a:t>
                      </a:r>
                      <a:endParaRPr lang="en-NZ" sz="2400" b="1" i="0" u="none" strike="noStrike" dirty="0">
                        <a:solidFill>
                          <a:schemeClr val="bg1"/>
                        </a:solidFill>
                        <a:effectLst/>
                        <a:latin typeface="Calibri" panose="020F0502020204030204" pitchFamily="34" charset="0"/>
                      </a:endParaRPr>
                    </a:p>
                  </a:txBody>
                  <a:tcPr marL="5712" marR="5712" marT="5712" marB="0" anchor="b">
                    <a:solidFill>
                      <a:schemeClr val="accent5">
                        <a:lumMod val="75000"/>
                      </a:schemeClr>
                    </a:solidFill>
                  </a:tcPr>
                </a:tc>
                <a:extLst>
                  <a:ext uri="{0D108BD9-81ED-4DB2-BD59-A6C34878D82A}">
                    <a16:rowId xmlns:a16="http://schemas.microsoft.com/office/drawing/2014/main" val="254256173"/>
                  </a:ext>
                </a:extLst>
              </a:tr>
              <a:tr h="361320">
                <a:tc>
                  <a:txBody>
                    <a:bodyPr/>
                    <a:lstStyle/>
                    <a:p>
                      <a:pPr algn="l" fontAlgn="b"/>
                      <a:r>
                        <a:rPr lang="en-NZ" sz="2400" u="none" strike="noStrike" dirty="0">
                          <a:effectLst/>
                        </a:rPr>
                        <a:t>USA</a:t>
                      </a:r>
                      <a:endParaRPr lang="en-NZ" sz="2400" b="0" i="0" u="none" strike="noStrike" dirty="0">
                        <a:solidFill>
                          <a:srgbClr val="000000"/>
                        </a:solidFill>
                        <a:effectLst/>
                        <a:latin typeface="Calibri" panose="020F0502020204030204" pitchFamily="34" charset="0"/>
                      </a:endParaRPr>
                    </a:p>
                  </a:txBody>
                  <a:tcPr marL="5712" marR="5712" marT="5712" marB="0" anchor="b">
                    <a:solidFill>
                      <a:schemeClr val="bg1">
                        <a:lumMod val="95000"/>
                      </a:schemeClr>
                    </a:solidFill>
                  </a:tcPr>
                </a:tc>
                <a:tc>
                  <a:txBody>
                    <a:bodyPr/>
                    <a:lstStyle/>
                    <a:p>
                      <a:pPr algn="l" fontAlgn="b"/>
                      <a:r>
                        <a:rPr lang="en-NZ" sz="2400" u="none" strike="noStrike">
                          <a:effectLst/>
                        </a:rPr>
                        <a:t>322 million</a:t>
                      </a:r>
                      <a:endParaRPr lang="en-NZ" sz="2400" b="0" i="0" u="none" strike="noStrike" dirty="0">
                        <a:solidFill>
                          <a:srgbClr val="000000"/>
                        </a:solidFill>
                        <a:effectLst/>
                        <a:latin typeface="Calibri" panose="020F0502020204030204" pitchFamily="34" charset="0"/>
                      </a:endParaRPr>
                    </a:p>
                  </a:txBody>
                  <a:tcPr marL="5712" marR="5712" marT="5712" marB="0" anchor="b">
                    <a:solidFill>
                      <a:schemeClr val="bg1">
                        <a:lumMod val="95000"/>
                      </a:schemeClr>
                    </a:solidFill>
                  </a:tcPr>
                </a:tc>
                <a:extLst>
                  <a:ext uri="{0D108BD9-81ED-4DB2-BD59-A6C34878D82A}">
                    <a16:rowId xmlns:a16="http://schemas.microsoft.com/office/drawing/2014/main" val="555342326"/>
                  </a:ext>
                </a:extLst>
              </a:tr>
              <a:tr h="361320">
                <a:tc>
                  <a:txBody>
                    <a:bodyPr/>
                    <a:lstStyle/>
                    <a:p>
                      <a:pPr algn="l" fontAlgn="b"/>
                      <a:r>
                        <a:rPr lang="en-NZ" sz="2400" u="none" strike="noStrike" dirty="0">
                          <a:effectLst/>
                        </a:rPr>
                        <a:t>Germany</a:t>
                      </a:r>
                      <a:endParaRPr lang="en-NZ" sz="2400" b="0" i="0" u="none" strike="noStrike" dirty="0">
                        <a:solidFill>
                          <a:srgbClr val="000000"/>
                        </a:solidFill>
                        <a:effectLst/>
                        <a:latin typeface="Calibri" panose="020F0502020204030204" pitchFamily="34" charset="0"/>
                      </a:endParaRPr>
                    </a:p>
                  </a:txBody>
                  <a:tcPr marL="5712" marR="5712" marT="5712" marB="0" anchor="b">
                    <a:solidFill>
                      <a:schemeClr val="accent5">
                        <a:lumMod val="20000"/>
                        <a:lumOff val="80000"/>
                      </a:schemeClr>
                    </a:solidFill>
                  </a:tcPr>
                </a:tc>
                <a:tc>
                  <a:txBody>
                    <a:bodyPr/>
                    <a:lstStyle/>
                    <a:p>
                      <a:pPr algn="l" fontAlgn="b"/>
                      <a:r>
                        <a:rPr lang="en-NZ" sz="2400" u="none" strike="noStrike">
                          <a:effectLst/>
                        </a:rPr>
                        <a:t>81 million</a:t>
                      </a:r>
                      <a:endParaRPr lang="en-NZ" sz="2400" b="0" i="0" u="none" strike="noStrike" dirty="0">
                        <a:solidFill>
                          <a:srgbClr val="000000"/>
                        </a:solidFill>
                        <a:effectLst/>
                        <a:latin typeface="Calibri" panose="020F0502020204030204" pitchFamily="34" charset="0"/>
                      </a:endParaRPr>
                    </a:p>
                  </a:txBody>
                  <a:tcPr marL="5712" marR="5712" marT="5712" marB="0" anchor="b">
                    <a:solidFill>
                      <a:schemeClr val="accent5">
                        <a:lumMod val="20000"/>
                        <a:lumOff val="80000"/>
                      </a:schemeClr>
                    </a:solidFill>
                  </a:tcPr>
                </a:tc>
                <a:extLst>
                  <a:ext uri="{0D108BD9-81ED-4DB2-BD59-A6C34878D82A}">
                    <a16:rowId xmlns:a16="http://schemas.microsoft.com/office/drawing/2014/main" val="1805223652"/>
                  </a:ext>
                </a:extLst>
              </a:tr>
              <a:tr h="361320">
                <a:tc>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United Kingdom</a:t>
                      </a:r>
                    </a:p>
                  </a:txBody>
                  <a:tcPr marL="5712" marR="5712" marT="5712" marB="0" anchor="b">
                    <a:solidFill>
                      <a:schemeClr val="bg1">
                        <a:lumMod val="95000"/>
                      </a:schemeClr>
                    </a:solidFill>
                  </a:tcPr>
                </a:tc>
                <a:tc>
                  <a:txBody>
                    <a:bodyPr/>
                    <a:lstStyle/>
                    <a:p>
                      <a:pPr marL="0" algn="l" defTabSz="457200" rtl="0" eaLnBrk="1" fontAlgn="b" latinLnBrk="0" hangingPunct="1"/>
                      <a:r>
                        <a:rPr lang="en-NZ" sz="2400" u="none" strike="noStrike" kern="1200">
                          <a:solidFill>
                            <a:schemeClr val="dk1"/>
                          </a:solidFill>
                          <a:effectLst/>
                          <a:latin typeface="+mn-lt"/>
                          <a:ea typeface="+mn-ea"/>
                          <a:cs typeface="+mn-cs"/>
                        </a:rPr>
                        <a:t>66 million</a:t>
                      </a:r>
                      <a:endParaRPr lang="en-NZ" sz="2400" u="none" strike="noStrike" kern="1200" dirty="0">
                        <a:solidFill>
                          <a:schemeClr val="dk1"/>
                        </a:solidFill>
                        <a:effectLst/>
                        <a:latin typeface="+mn-lt"/>
                        <a:ea typeface="+mn-ea"/>
                        <a:cs typeface="+mn-cs"/>
                      </a:endParaRPr>
                    </a:p>
                  </a:txBody>
                  <a:tcPr marL="5712" marR="5712" marT="5712" marB="0" anchor="b">
                    <a:solidFill>
                      <a:schemeClr val="bg1">
                        <a:lumMod val="95000"/>
                      </a:schemeClr>
                    </a:solidFill>
                  </a:tcPr>
                </a:tc>
                <a:extLst>
                  <a:ext uri="{0D108BD9-81ED-4DB2-BD59-A6C34878D82A}">
                    <a16:rowId xmlns:a16="http://schemas.microsoft.com/office/drawing/2014/main" val="3558378987"/>
                  </a:ext>
                </a:extLst>
              </a:tr>
              <a:tr h="361320">
                <a:tc>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France</a:t>
                      </a:r>
                    </a:p>
                  </a:txBody>
                  <a:tcPr marL="5712" marR="5712" marT="5712" marB="0" anchor="b">
                    <a:solidFill>
                      <a:schemeClr val="accent5">
                        <a:lumMod val="20000"/>
                        <a:lumOff val="80000"/>
                      </a:schemeClr>
                    </a:solidFill>
                  </a:tcPr>
                </a:tc>
                <a:tc>
                  <a:txBody>
                    <a:bodyPr/>
                    <a:lstStyle/>
                    <a:p>
                      <a:pPr marL="0" algn="l" defTabSz="457200" rtl="0" eaLnBrk="1" fontAlgn="b" latinLnBrk="0" hangingPunct="1"/>
                      <a:r>
                        <a:rPr lang="en-NZ" sz="2400" u="none" strike="noStrike" kern="1200">
                          <a:solidFill>
                            <a:schemeClr val="dk1"/>
                          </a:solidFill>
                          <a:effectLst/>
                          <a:latin typeface="+mn-lt"/>
                          <a:ea typeface="+mn-ea"/>
                          <a:cs typeface="+mn-cs"/>
                        </a:rPr>
                        <a:t>65 million</a:t>
                      </a:r>
                      <a:endParaRPr lang="en-NZ" sz="2400" u="none" strike="noStrike" kern="1200" dirty="0">
                        <a:solidFill>
                          <a:schemeClr val="dk1"/>
                        </a:solidFill>
                        <a:effectLst/>
                        <a:latin typeface="+mn-lt"/>
                        <a:ea typeface="+mn-ea"/>
                        <a:cs typeface="+mn-cs"/>
                      </a:endParaRPr>
                    </a:p>
                  </a:txBody>
                  <a:tcPr marL="5712" marR="5712" marT="5712" marB="0" anchor="b">
                    <a:solidFill>
                      <a:schemeClr val="accent5">
                        <a:lumMod val="20000"/>
                        <a:lumOff val="80000"/>
                      </a:schemeClr>
                    </a:solidFill>
                  </a:tcPr>
                </a:tc>
                <a:extLst>
                  <a:ext uri="{0D108BD9-81ED-4DB2-BD59-A6C34878D82A}">
                    <a16:rowId xmlns:a16="http://schemas.microsoft.com/office/drawing/2014/main" val="4007658540"/>
                  </a:ext>
                </a:extLst>
              </a:tr>
              <a:tr h="361320">
                <a:tc>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Scandinavia</a:t>
                      </a:r>
                    </a:p>
                  </a:txBody>
                  <a:tcPr marL="5712" marR="5712" marT="5712" marB="0" anchor="b">
                    <a:solidFill>
                      <a:schemeClr val="bg1">
                        <a:lumMod val="95000"/>
                      </a:schemeClr>
                    </a:solidFill>
                  </a:tcPr>
                </a:tc>
                <a:tc>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25 million</a:t>
                      </a:r>
                    </a:p>
                  </a:txBody>
                  <a:tcPr marL="5712" marR="5712" marT="5712" marB="0" anchor="b">
                    <a:solidFill>
                      <a:schemeClr val="bg1">
                        <a:lumMod val="95000"/>
                      </a:schemeClr>
                    </a:solidFill>
                  </a:tcPr>
                </a:tc>
                <a:extLst>
                  <a:ext uri="{0D108BD9-81ED-4DB2-BD59-A6C34878D82A}">
                    <a16:rowId xmlns:a16="http://schemas.microsoft.com/office/drawing/2014/main" val="2914393412"/>
                  </a:ext>
                </a:extLst>
              </a:tr>
              <a:tr h="361320">
                <a:tc gridSpan="2">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(Sweden, Finland, Norway, Denmark)</a:t>
                      </a:r>
                    </a:p>
                  </a:txBody>
                  <a:tcPr marL="5712" marR="5712" marT="5712" marB="0" anchor="b">
                    <a:solidFill>
                      <a:schemeClr val="bg1">
                        <a:lumMod val="95000"/>
                      </a:schemeClr>
                    </a:solidFill>
                  </a:tcPr>
                </a:tc>
                <a:tc hMerge="1">
                  <a:txBody>
                    <a:bodyPr/>
                    <a:lstStyle/>
                    <a:p>
                      <a:endParaRPr lang="en-US"/>
                    </a:p>
                  </a:txBody>
                  <a:tcPr/>
                </a:tc>
                <a:extLst>
                  <a:ext uri="{0D108BD9-81ED-4DB2-BD59-A6C34878D82A}">
                    <a16:rowId xmlns:a16="http://schemas.microsoft.com/office/drawing/2014/main" val="389408802"/>
                  </a:ext>
                </a:extLst>
              </a:tr>
              <a:tr h="361320">
                <a:tc>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Western Europe</a:t>
                      </a:r>
                    </a:p>
                  </a:txBody>
                  <a:tcPr marL="5712" marR="5712" marT="5712" marB="0" anchor="b">
                    <a:solidFill>
                      <a:schemeClr val="accent5">
                        <a:lumMod val="20000"/>
                        <a:lumOff val="80000"/>
                      </a:schemeClr>
                    </a:solidFill>
                  </a:tcPr>
                </a:tc>
                <a:tc>
                  <a:txBody>
                    <a:bodyPr/>
                    <a:lstStyle/>
                    <a:p>
                      <a:pPr marL="0" algn="l" defTabSz="457200" rtl="0" eaLnBrk="1" fontAlgn="b" latinLnBrk="0" hangingPunct="1"/>
                      <a:r>
                        <a:rPr lang="en-NZ" sz="2400" u="none" strike="noStrike" kern="1200">
                          <a:solidFill>
                            <a:schemeClr val="dk1"/>
                          </a:solidFill>
                          <a:effectLst/>
                          <a:latin typeface="+mn-lt"/>
                          <a:ea typeface="+mn-ea"/>
                          <a:cs typeface="+mn-cs"/>
                        </a:rPr>
                        <a:t>342 million</a:t>
                      </a:r>
                      <a:endParaRPr lang="en-NZ" sz="2400" u="none" strike="noStrike" kern="1200" dirty="0">
                        <a:solidFill>
                          <a:schemeClr val="dk1"/>
                        </a:solidFill>
                        <a:effectLst/>
                        <a:latin typeface="+mn-lt"/>
                        <a:ea typeface="+mn-ea"/>
                        <a:cs typeface="+mn-cs"/>
                      </a:endParaRPr>
                    </a:p>
                  </a:txBody>
                  <a:tcPr marL="5712" marR="5712" marT="5712" marB="0" anchor="b">
                    <a:solidFill>
                      <a:schemeClr val="accent5">
                        <a:lumMod val="20000"/>
                        <a:lumOff val="80000"/>
                      </a:schemeClr>
                    </a:solidFill>
                  </a:tcPr>
                </a:tc>
                <a:extLst>
                  <a:ext uri="{0D108BD9-81ED-4DB2-BD59-A6C34878D82A}">
                    <a16:rowId xmlns:a16="http://schemas.microsoft.com/office/drawing/2014/main" val="950266448"/>
                  </a:ext>
                </a:extLst>
              </a:tr>
              <a:tr h="361320">
                <a:tc>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Australia</a:t>
                      </a:r>
                    </a:p>
                  </a:txBody>
                  <a:tcPr marL="5712" marR="5712" marT="5712" marB="0" anchor="b">
                    <a:solidFill>
                      <a:schemeClr val="bg1">
                        <a:lumMod val="95000"/>
                      </a:schemeClr>
                    </a:solidFill>
                  </a:tcPr>
                </a:tc>
                <a:tc>
                  <a:txBody>
                    <a:bodyPr/>
                    <a:lstStyle/>
                    <a:p>
                      <a:pPr marL="0" algn="l" defTabSz="457200" rtl="0" eaLnBrk="1" fontAlgn="b" latinLnBrk="0" hangingPunct="1"/>
                      <a:r>
                        <a:rPr lang="en-NZ" sz="2400" u="none" strike="noStrike" kern="1200">
                          <a:solidFill>
                            <a:schemeClr val="dk1"/>
                          </a:solidFill>
                          <a:effectLst/>
                          <a:latin typeface="+mn-lt"/>
                          <a:ea typeface="+mn-ea"/>
                          <a:cs typeface="+mn-cs"/>
                        </a:rPr>
                        <a:t>25 million</a:t>
                      </a:r>
                      <a:endParaRPr lang="en-NZ" sz="2400" u="none" strike="noStrike" kern="1200" dirty="0">
                        <a:solidFill>
                          <a:schemeClr val="dk1"/>
                        </a:solidFill>
                        <a:effectLst/>
                        <a:latin typeface="+mn-lt"/>
                        <a:ea typeface="+mn-ea"/>
                        <a:cs typeface="+mn-cs"/>
                      </a:endParaRPr>
                    </a:p>
                  </a:txBody>
                  <a:tcPr marL="5712" marR="5712" marT="5712" marB="0" anchor="b">
                    <a:solidFill>
                      <a:schemeClr val="bg1">
                        <a:lumMod val="95000"/>
                      </a:schemeClr>
                    </a:solidFill>
                  </a:tcPr>
                </a:tc>
                <a:extLst>
                  <a:ext uri="{0D108BD9-81ED-4DB2-BD59-A6C34878D82A}">
                    <a16:rowId xmlns:a16="http://schemas.microsoft.com/office/drawing/2014/main" val="2404291865"/>
                  </a:ext>
                </a:extLst>
              </a:tr>
              <a:tr h="361320">
                <a:tc>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New Zealand </a:t>
                      </a:r>
                    </a:p>
                  </a:txBody>
                  <a:tcPr marL="5712" marR="5712" marT="5712" marB="0" anchor="b">
                    <a:solidFill>
                      <a:schemeClr val="accent5">
                        <a:lumMod val="20000"/>
                        <a:lumOff val="80000"/>
                      </a:schemeClr>
                    </a:solidFill>
                  </a:tcPr>
                </a:tc>
                <a:tc>
                  <a:txBody>
                    <a:bodyPr/>
                    <a:lstStyle/>
                    <a:p>
                      <a:pPr marL="0" algn="l" defTabSz="457200" rtl="0" eaLnBrk="1" fontAlgn="b" latinLnBrk="0" hangingPunct="1"/>
                      <a:r>
                        <a:rPr lang="en-NZ" sz="2400" u="none" strike="noStrike" kern="1200">
                          <a:solidFill>
                            <a:schemeClr val="dk1"/>
                          </a:solidFill>
                          <a:effectLst/>
                          <a:latin typeface="+mn-lt"/>
                          <a:ea typeface="+mn-ea"/>
                          <a:cs typeface="+mn-cs"/>
                        </a:rPr>
                        <a:t>4.5 million</a:t>
                      </a:r>
                      <a:endParaRPr lang="en-NZ" sz="2400" u="none" strike="noStrike" kern="1200" dirty="0">
                        <a:solidFill>
                          <a:schemeClr val="dk1"/>
                        </a:solidFill>
                        <a:effectLst/>
                        <a:latin typeface="+mn-lt"/>
                        <a:ea typeface="+mn-ea"/>
                        <a:cs typeface="+mn-cs"/>
                      </a:endParaRPr>
                    </a:p>
                  </a:txBody>
                  <a:tcPr marL="5712" marR="5712" marT="5712" marB="0" anchor="b">
                    <a:solidFill>
                      <a:schemeClr val="accent5">
                        <a:lumMod val="20000"/>
                        <a:lumOff val="80000"/>
                      </a:schemeClr>
                    </a:solidFill>
                  </a:tcPr>
                </a:tc>
                <a:extLst>
                  <a:ext uri="{0D108BD9-81ED-4DB2-BD59-A6C34878D82A}">
                    <a16:rowId xmlns:a16="http://schemas.microsoft.com/office/drawing/2014/main" val="903603368"/>
                  </a:ext>
                </a:extLst>
              </a:tr>
              <a:tr h="361320">
                <a:tc>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Singapore</a:t>
                      </a:r>
                    </a:p>
                  </a:txBody>
                  <a:tcPr marL="5712" marR="5712" marT="5712" marB="0" anchor="b">
                    <a:solidFill>
                      <a:schemeClr val="bg1">
                        <a:lumMod val="95000"/>
                      </a:schemeClr>
                    </a:solidFill>
                  </a:tcPr>
                </a:tc>
                <a:tc>
                  <a:txBody>
                    <a:bodyPr/>
                    <a:lstStyle/>
                    <a:p>
                      <a:pPr marL="0" algn="l" defTabSz="457200" rtl="0" eaLnBrk="1" fontAlgn="b" latinLnBrk="0" hangingPunct="1"/>
                      <a:r>
                        <a:rPr lang="en-NZ" sz="2400" u="none" strike="noStrike" kern="1200" dirty="0">
                          <a:solidFill>
                            <a:schemeClr val="dk1"/>
                          </a:solidFill>
                          <a:effectLst/>
                          <a:latin typeface="+mn-lt"/>
                          <a:ea typeface="+mn-ea"/>
                          <a:cs typeface="+mn-cs"/>
                        </a:rPr>
                        <a:t>5 million</a:t>
                      </a:r>
                    </a:p>
                  </a:txBody>
                  <a:tcPr marL="5712" marR="5712" marT="5712" marB="0" anchor="b">
                    <a:solidFill>
                      <a:schemeClr val="bg1">
                        <a:lumMod val="95000"/>
                      </a:schemeClr>
                    </a:solidFill>
                  </a:tcPr>
                </a:tc>
                <a:extLst>
                  <a:ext uri="{0D108BD9-81ED-4DB2-BD59-A6C34878D82A}">
                    <a16:rowId xmlns:a16="http://schemas.microsoft.com/office/drawing/2014/main" val="844364510"/>
                  </a:ext>
                </a:extLst>
              </a:tr>
            </a:tbl>
          </a:graphicData>
        </a:graphic>
      </p:graphicFrame>
      <p:sp>
        <p:nvSpPr>
          <p:cNvPr id="8" name="Text Box 4">
            <a:extLst>
              <a:ext uri="{FF2B5EF4-FFF2-40B4-BE49-F238E27FC236}">
                <a16:creationId xmlns:a16="http://schemas.microsoft.com/office/drawing/2014/main" id="{302EFB30-0300-4DE3-AECA-7C556248C073}"/>
              </a:ext>
            </a:extLst>
          </p:cNvPr>
          <p:cNvSpPr txBox="1">
            <a:spLocks noChangeArrowheads="1"/>
          </p:cNvSpPr>
          <p:nvPr/>
        </p:nvSpPr>
        <p:spPr bwMode="auto">
          <a:xfrm>
            <a:off x="387258" y="262419"/>
            <a:ext cx="9099642" cy="101566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Why do we need to understand the global economy?</a:t>
            </a:r>
            <a:br>
              <a:rPr lang="en-NZ" altLang="en-US" dirty="0">
                <a:solidFill>
                  <a:schemeClr val="tx1"/>
                </a:solidFill>
              </a:rPr>
            </a:br>
            <a:r>
              <a:rPr lang="en-NZ" altLang="en-US" sz="2800" dirty="0">
                <a:solidFill>
                  <a:srgbClr val="7030A0"/>
                </a:solidFill>
              </a:rPr>
              <a:t>1.  </a:t>
            </a:r>
            <a:r>
              <a:rPr lang="en-NZ" sz="2800" dirty="0">
                <a:solidFill>
                  <a:srgbClr val="7030A0"/>
                </a:solidFill>
              </a:rPr>
              <a:t>Where are the customers?</a:t>
            </a:r>
            <a:endParaRPr lang="en-US" altLang="zh-CN" sz="2800" dirty="0">
              <a:solidFill>
                <a:srgbClr val="7030A0"/>
              </a:solidFill>
            </a:endParaRPr>
          </a:p>
        </p:txBody>
      </p:sp>
      <p:sp>
        <p:nvSpPr>
          <p:cNvPr id="6" name="Rectangle 5">
            <a:extLst>
              <a:ext uri="{FF2B5EF4-FFF2-40B4-BE49-F238E27FC236}">
                <a16:creationId xmlns:a16="http://schemas.microsoft.com/office/drawing/2014/main" id="{F70E7F2A-725F-4143-A45B-02F6E1E32FEF}"/>
              </a:ext>
            </a:extLst>
          </p:cNvPr>
          <p:cNvSpPr/>
          <p:nvPr/>
        </p:nvSpPr>
        <p:spPr>
          <a:xfrm>
            <a:off x="287246" y="1477881"/>
            <a:ext cx="5286375" cy="461665"/>
          </a:xfrm>
          <a:prstGeom prst="rect">
            <a:avLst/>
          </a:prstGeom>
        </p:spPr>
        <p:txBody>
          <a:bodyPr wrap="square">
            <a:spAutoFit/>
          </a:bodyPr>
          <a:lstStyle/>
          <a:p>
            <a:pPr algn="ctr"/>
            <a:r>
              <a:rPr lang="en-NZ" sz="2400" b="1" dirty="0"/>
              <a:t>The population of advanced economies </a:t>
            </a:r>
            <a:endParaRPr lang="en-US" sz="2400" b="1" dirty="0"/>
          </a:p>
        </p:txBody>
      </p:sp>
      <p:pic>
        <p:nvPicPr>
          <p:cNvPr id="9" name="Picture 8">
            <a:extLst>
              <a:ext uri="{FF2B5EF4-FFF2-40B4-BE49-F238E27FC236}">
                <a16:creationId xmlns:a16="http://schemas.microsoft.com/office/drawing/2014/main" id="{A910B423-B9C5-4713-A3AA-BB41B1C78270}"/>
              </a:ext>
            </a:extLst>
          </p:cNvPr>
          <p:cNvPicPr>
            <a:picLocks noChangeAspect="1"/>
          </p:cNvPicPr>
          <p:nvPr/>
        </p:nvPicPr>
        <p:blipFill>
          <a:blip r:embed="rId2"/>
          <a:stretch>
            <a:fillRect/>
          </a:stretch>
        </p:blipFill>
        <p:spPr>
          <a:xfrm>
            <a:off x="5429250" y="1163782"/>
            <a:ext cx="6858000" cy="6475268"/>
          </a:xfrm>
          <a:prstGeom prst="rect">
            <a:avLst/>
          </a:prstGeom>
        </p:spPr>
      </p:pic>
      <p:sp>
        <p:nvSpPr>
          <p:cNvPr id="7" name="Slide Number Placeholder 3">
            <a:extLst>
              <a:ext uri="{FF2B5EF4-FFF2-40B4-BE49-F238E27FC236}">
                <a16:creationId xmlns:a16="http://schemas.microsoft.com/office/drawing/2014/main" id="{150D75DB-2283-4A77-9CAB-E864CBB51F19}"/>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a:t>
            </a:fld>
            <a:endParaRPr lang="en-US" dirty="0"/>
          </a:p>
        </p:txBody>
      </p:sp>
    </p:spTree>
    <p:extLst>
      <p:ext uri="{BB962C8B-B14F-4D97-AF65-F5344CB8AC3E}">
        <p14:creationId xmlns:p14="http://schemas.microsoft.com/office/powerpoint/2010/main" val="46233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30</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251937"/>
            <a:ext cx="6724650" cy="923330"/>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#3</a:t>
            </a:r>
            <a:br>
              <a:rPr lang="en-US" altLang="en-US" sz="2800" dirty="0">
                <a:solidFill>
                  <a:srgbClr val="7030A0"/>
                </a:solidFill>
              </a:rPr>
            </a:br>
            <a:endParaRPr lang="en-US" sz="2800" dirty="0">
              <a:solidFill>
                <a:srgbClr val="7030A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3E1ABFC-AFF0-40C4-B1B8-ECF7DD3AA3D0}"/>
              </a:ext>
            </a:extLst>
          </p:cNvPr>
          <p:cNvSpPr txBox="1"/>
          <p:nvPr/>
        </p:nvSpPr>
        <p:spPr>
          <a:xfrm>
            <a:off x="762000" y="1068169"/>
            <a:ext cx="10210800" cy="6309420"/>
          </a:xfrm>
          <a:prstGeom prst="rect">
            <a:avLst/>
          </a:prstGeom>
          <a:noFill/>
        </p:spPr>
        <p:txBody>
          <a:bodyPr wrap="square">
            <a:spAutoFit/>
          </a:bodyPr>
          <a:lstStyle/>
          <a:p>
            <a:r>
              <a:rPr lang="en-NZ" sz="3200" dirty="0"/>
              <a:t>If the NZ dollar appreciates with regards to the US dollar: </a:t>
            </a:r>
          </a:p>
          <a:p>
            <a:r>
              <a:rPr lang="en-NZ" sz="3200" dirty="0"/>
              <a:t> </a:t>
            </a:r>
          </a:p>
          <a:p>
            <a:r>
              <a:rPr lang="en-US" sz="3200" dirty="0"/>
              <a:t>Suppose exchange rate changes from 1 US dollar/1 NZ Dollar to 2 US dollar/1 NZ dollar.</a:t>
            </a:r>
          </a:p>
          <a:p>
            <a:endParaRPr lang="en-US" sz="3200" dirty="0"/>
          </a:p>
          <a:p>
            <a:r>
              <a:rPr lang="en-US" sz="3200" dirty="0"/>
              <a:t>This means NZ goods become more expensive in US dollars. </a:t>
            </a:r>
          </a:p>
          <a:p>
            <a:endParaRPr lang="en-US" sz="3200" dirty="0"/>
          </a:p>
          <a:p>
            <a:r>
              <a:rPr lang="en-US" sz="3200" dirty="0"/>
              <a:t>US goods become less expensive in NZ dollars;</a:t>
            </a:r>
          </a:p>
          <a:p>
            <a:endParaRPr lang="en-US" sz="3200" dirty="0"/>
          </a:p>
          <a:p>
            <a:r>
              <a:rPr lang="en-US" sz="3200" dirty="0"/>
              <a:t>NZ imports will rise and exports will fall. </a:t>
            </a:r>
          </a:p>
          <a:p>
            <a:endParaRPr lang="en-US" sz="2800" dirty="0"/>
          </a:p>
          <a:p>
            <a:endParaRPr lang="en-US" sz="2800" dirty="0"/>
          </a:p>
          <a:p>
            <a:endParaRPr lang="en-NZ" sz="2800" dirty="0"/>
          </a:p>
        </p:txBody>
      </p:sp>
    </p:spTree>
    <p:extLst>
      <p:ext uri="{BB962C8B-B14F-4D97-AF65-F5344CB8AC3E}">
        <p14:creationId xmlns:p14="http://schemas.microsoft.com/office/powerpoint/2010/main" val="91506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000"/>
                                        <p:tgtEl>
                                          <p:spTgt spid="9">
                                            <p:txEl>
                                              <p:pRg st="6" end="6"/>
                                            </p:txEl>
                                          </p:spTgt>
                                        </p:tgtEl>
                                      </p:cBhvr>
                                    </p:animEffect>
                                    <p:anim calcmode="lin" valueType="num">
                                      <p:cBhvr>
                                        <p:cTn id="2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fade">
                                      <p:cBhvr>
                                        <p:cTn id="28" dur="1000"/>
                                        <p:tgtEl>
                                          <p:spTgt spid="9">
                                            <p:txEl>
                                              <p:pRg st="8" end="8"/>
                                            </p:txEl>
                                          </p:spTgt>
                                        </p:tgtEl>
                                      </p:cBhvr>
                                    </p:animEffect>
                                    <p:anim calcmode="lin" valueType="num">
                                      <p:cBhvr>
                                        <p:cTn id="29"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31</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251937"/>
            <a:ext cx="6724650" cy="923330"/>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#4</a:t>
            </a:r>
            <a:br>
              <a:rPr lang="en-US" altLang="en-US" sz="2800" dirty="0">
                <a:solidFill>
                  <a:srgbClr val="7030A0"/>
                </a:solidFill>
              </a:rPr>
            </a:br>
            <a:endParaRPr lang="en-US" sz="2800" dirty="0">
              <a:solidFill>
                <a:srgbClr val="7030A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3E1ABFC-AFF0-40C4-B1B8-ECF7DD3AA3D0}"/>
              </a:ext>
            </a:extLst>
          </p:cNvPr>
          <p:cNvSpPr txBox="1"/>
          <p:nvPr/>
        </p:nvSpPr>
        <p:spPr>
          <a:xfrm>
            <a:off x="762000" y="1068169"/>
            <a:ext cx="10210800" cy="2800767"/>
          </a:xfrm>
          <a:prstGeom prst="rect">
            <a:avLst/>
          </a:prstGeom>
          <a:noFill/>
        </p:spPr>
        <p:txBody>
          <a:bodyPr wrap="square">
            <a:spAutoFit/>
          </a:bodyPr>
          <a:lstStyle/>
          <a:p>
            <a:endParaRPr lang="en-NZ" sz="3200" dirty="0"/>
          </a:p>
          <a:p>
            <a:r>
              <a:rPr lang="en-NZ" sz="3600" dirty="0"/>
              <a:t>If purchasing-power parity holds, then the value of the: </a:t>
            </a:r>
          </a:p>
          <a:p>
            <a:r>
              <a:rPr lang="en-NZ" sz="3600" dirty="0"/>
              <a:t> </a:t>
            </a:r>
          </a:p>
          <a:p>
            <a:r>
              <a:rPr lang="en-NZ" sz="3600" dirty="0"/>
              <a:t>real exchange rate is equal to one.</a:t>
            </a:r>
          </a:p>
        </p:txBody>
      </p:sp>
    </p:spTree>
    <p:extLst>
      <p:ext uri="{BB962C8B-B14F-4D97-AF65-F5344CB8AC3E}">
        <p14:creationId xmlns:p14="http://schemas.microsoft.com/office/powerpoint/2010/main" val="2055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32</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311459"/>
            <a:ext cx="6724650" cy="923330"/>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#5</a:t>
            </a:r>
            <a:br>
              <a:rPr lang="en-US" altLang="en-US" sz="2800" dirty="0">
                <a:solidFill>
                  <a:srgbClr val="7030A0"/>
                </a:solidFill>
              </a:rPr>
            </a:br>
            <a:endParaRPr lang="en-US" sz="2800" dirty="0">
              <a:solidFill>
                <a:srgbClr val="7030A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3E1ABFC-AFF0-40C4-B1B8-ECF7DD3AA3D0}"/>
              </a:ext>
            </a:extLst>
          </p:cNvPr>
          <p:cNvSpPr txBox="1"/>
          <p:nvPr/>
        </p:nvSpPr>
        <p:spPr>
          <a:xfrm>
            <a:off x="533400" y="1249706"/>
            <a:ext cx="10210800" cy="2246769"/>
          </a:xfrm>
          <a:prstGeom prst="rect">
            <a:avLst/>
          </a:prstGeom>
          <a:noFill/>
        </p:spPr>
        <p:txBody>
          <a:bodyPr wrap="square">
            <a:spAutoFit/>
          </a:bodyPr>
          <a:lstStyle/>
          <a:p>
            <a:r>
              <a:rPr lang="en-NZ" sz="2800" dirty="0"/>
              <a:t>Suppose that a ton of coal costs 840 British pounds in the UK and $1400 in the United States. Further suppose that the nominal exchange rate is 0.6 pounds per dollar, then real exchange rate for coal can be expressed as:</a:t>
            </a:r>
          </a:p>
          <a:p>
            <a:r>
              <a:rPr lang="en-NZ" sz="2800" dirty="0"/>
              <a:t> </a:t>
            </a:r>
          </a:p>
        </p:txBody>
      </p:sp>
      <p:sp>
        <p:nvSpPr>
          <p:cNvPr id="2" name="TextBox 1">
            <a:extLst>
              <a:ext uri="{FF2B5EF4-FFF2-40B4-BE49-F238E27FC236}">
                <a16:creationId xmlns:a16="http://schemas.microsoft.com/office/drawing/2014/main" id="{17FD6C78-0DF5-4C6F-A559-A20B062D9724}"/>
              </a:ext>
            </a:extLst>
          </p:cNvPr>
          <p:cNvSpPr txBox="1"/>
          <p:nvPr/>
        </p:nvSpPr>
        <p:spPr>
          <a:xfrm>
            <a:off x="1750741" y="3173309"/>
            <a:ext cx="2383986" cy="646331"/>
          </a:xfrm>
          <a:prstGeom prst="rect">
            <a:avLst/>
          </a:prstGeom>
        </p:spPr>
        <p:txBody>
          <a:bodyPr vert="horz" wrap="none" rtlCol="0">
            <a:spAutoFit/>
          </a:bodyPr>
          <a:lstStyle/>
          <a:p>
            <a:r>
              <a:rPr lang="en-US" sz="3600" dirty="0"/>
              <a:t>840 pounds</a:t>
            </a:r>
            <a:endParaRPr lang="en-NZ" sz="3600" dirty="0"/>
          </a:p>
        </p:txBody>
      </p:sp>
      <p:cxnSp>
        <p:nvCxnSpPr>
          <p:cNvPr id="4" name="Straight Arrow Connector 3">
            <a:extLst>
              <a:ext uri="{FF2B5EF4-FFF2-40B4-BE49-F238E27FC236}">
                <a16:creationId xmlns:a16="http://schemas.microsoft.com/office/drawing/2014/main" id="{4263EE6D-F574-43C5-A1EC-C1620E455B2A}"/>
              </a:ext>
            </a:extLst>
          </p:cNvPr>
          <p:cNvCxnSpPr/>
          <p:nvPr/>
        </p:nvCxnSpPr>
        <p:spPr>
          <a:xfrm>
            <a:off x="2765502" y="3814632"/>
            <a:ext cx="0" cy="1115122"/>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C7FD0AA-A9E8-40B3-8C0A-749CFF21FA3A}"/>
              </a:ext>
            </a:extLst>
          </p:cNvPr>
          <p:cNvSpPr txBox="1"/>
          <p:nvPr/>
        </p:nvSpPr>
        <p:spPr>
          <a:xfrm>
            <a:off x="1139355" y="4961963"/>
            <a:ext cx="3606757" cy="646331"/>
          </a:xfrm>
          <a:prstGeom prst="rect">
            <a:avLst/>
          </a:prstGeom>
        </p:spPr>
        <p:txBody>
          <a:bodyPr vert="horz" wrap="none" rtlCol="0">
            <a:spAutoFit/>
          </a:bodyPr>
          <a:lstStyle/>
          <a:p>
            <a:r>
              <a:rPr lang="en-US" sz="3600" dirty="0"/>
              <a:t>1 ton of coal in UK</a:t>
            </a:r>
            <a:endParaRPr lang="en-NZ" sz="3600" dirty="0"/>
          </a:p>
        </p:txBody>
      </p:sp>
      <p:cxnSp>
        <p:nvCxnSpPr>
          <p:cNvPr id="10" name="Straight Arrow Connector 9">
            <a:extLst>
              <a:ext uri="{FF2B5EF4-FFF2-40B4-BE49-F238E27FC236}">
                <a16:creationId xmlns:a16="http://schemas.microsoft.com/office/drawing/2014/main" id="{A723EC0E-4BF3-4778-9B72-5FEAE55412BC}"/>
              </a:ext>
            </a:extLst>
          </p:cNvPr>
          <p:cNvCxnSpPr>
            <a:cxnSpLocks/>
          </p:cNvCxnSpPr>
          <p:nvPr/>
        </p:nvCxnSpPr>
        <p:spPr>
          <a:xfrm>
            <a:off x="4282068" y="3496475"/>
            <a:ext cx="2341756"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DD89BA8-D2C6-4CB7-A06D-B6E37220F8CF}"/>
              </a:ext>
            </a:extLst>
          </p:cNvPr>
          <p:cNvSpPr txBox="1"/>
          <p:nvPr/>
        </p:nvSpPr>
        <p:spPr>
          <a:xfrm>
            <a:off x="6958361" y="3168301"/>
            <a:ext cx="3089435" cy="646331"/>
          </a:xfrm>
          <a:prstGeom prst="rect">
            <a:avLst/>
          </a:prstGeom>
        </p:spPr>
        <p:txBody>
          <a:bodyPr vert="horz" wrap="none" rtlCol="0">
            <a:spAutoFit/>
          </a:bodyPr>
          <a:lstStyle/>
          <a:p>
            <a:r>
              <a:rPr lang="en-US" sz="3600" dirty="0"/>
              <a:t>1400 US dollars</a:t>
            </a:r>
            <a:endParaRPr lang="en-NZ" sz="3600" dirty="0"/>
          </a:p>
        </p:txBody>
      </p:sp>
      <p:cxnSp>
        <p:nvCxnSpPr>
          <p:cNvPr id="13" name="Straight Arrow Connector 12">
            <a:extLst>
              <a:ext uri="{FF2B5EF4-FFF2-40B4-BE49-F238E27FC236}">
                <a16:creationId xmlns:a16="http://schemas.microsoft.com/office/drawing/2014/main" id="{DBA91518-08DC-4DAB-AFDC-408CF2104C8F}"/>
              </a:ext>
            </a:extLst>
          </p:cNvPr>
          <p:cNvCxnSpPr/>
          <p:nvPr/>
        </p:nvCxnSpPr>
        <p:spPr>
          <a:xfrm>
            <a:off x="8532815" y="3814632"/>
            <a:ext cx="0" cy="1115122"/>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E0B0389-50F2-4B62-9B1F-6E8F26ADBB79}"/>
              </a:ext>
            </a:extLst>
          </p:cNvPr>
          <p:cNvSpPr txBox="1"/>
          <p:nvPr/>
        </p:nvSpPr>
        <p:spPr>
          <a:xfrm>
            <a:off x="6743863" y="4961963"/>
            <a:ext cx="3577903" cy="646331"/>
          </a:xfrm>
          <a:prstGeom prst="rect">
            <a:avLst/>
          </a:prstGeom>
        </p:spPr>
        <p:txBody>
          <a:bodyPr vert="horz" wrap="none" rtlCol="0">
            <a:spAutoFit/>
          </a:bodyPr>
          <a:lstStyle/>
          <a:p>
            <a:r>
              <a:rPr lang="en-US" sz="3600" dirty="0"/>
              <a:t>1 ton of coal in US</a:t>
            </a:r>
            <a:endParaRPr lang="en-NZ" sz="3600" dirty="0"/>
          </a:p>
        </p:txBody>
      </p:sp>
      <p:sp>
        <p:nvSpPr>
          <p:cNvPr id="15" name="TextBox 14">
            <a:extLst>
              <a:ext uri="{FF2B5EF4-FFF2-40B4-BE49-F238E27FC236}">
                <a16:creationId xmlns:a16="http://schemas.microsoft.com/office/drawing/2014/main" id="{4FC58B36-4967-4739-A8B2-0565B2EC0A38}"/>
              </a:ext>
            </a:extLst>
          </p:cNvPr>
          <p:cNvSpPr txBox="1"/>
          <p:nvPr/>
        </p:nvSpPr>
        <p:spPr>
          <a:xfrm>
            <a:off x="976674" y="5795015"/>
            <a:ext cx="10566370" cy="584775"/>
          </a:xfrm>
          <a:prstGeom prst="rect">
            <a:avLst/>
          </a:prstGeom>
        </p:spPr>
        <p:txBody>
          <a:bodyPr vert="horz" wrap="square" rtlCol="0">
            <a:spAutoFit/>
          </a:bodyPr>
          <a:lstStyle/>
          <a:p>
            <a:r>
              <a:rPr lang="en-US" sz="3200" dirty="0"/>
              <a:t>So real exchange rate of 1; 1 ton of UK coal for 1 ton of US coal</a:t>
            </a:r>
            <a:endParaRPr lang="en-NZ" sz="3200" dirty="0"/>
          </a:p>
        </p:txBody>
      </p:sp>
    </p:spTree>
    <p:extLst>
      <p:ext uri="{BB962C8B-B14F-4D97-AF65-F5344CB8AC3E}">
        <p14:creationId xmlns:p14="http://schemas.microsoft.com/office/powerpoint/2010/main" val="33656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33</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311459"/>
            <a:ext cx="6724650" cy="923330"/>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#5</a:t>
            </a:r>
            <a:br>
              <a:rPr lang="en-US" altLang="en-US" sz="2800" dirty="0">
                <a:solidFill>
                  <a:srgbClr val="7030A0"/>
                </a:solidFill>
              </a:rPr>
            </a:br>
            <a:endParaRPr lang="en-US" sz="2800" dirty="0">
              <a:solidFill>
                <a:srgbClr val="7030A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3E1ABFC-AFF0-40C4-B1B8-ECF7DD3AA3D0}"/>
              </a:ext>
            </a:extLst>
          </p:cNvPr>
          <p:cNvSpPr txBox="1"/>
          <p:nvPr/>
        </p:nvSpPr>
        <p:spPr>
          <a:xfrm>
            <a:off x="533399" y="1249706"/>
            <a:ext cx="10684728" cy="2246769"/>
          </a:xfrm>
          <a:prstGeom prst="rect">
            <a:avLst/>
          </a:prstGeom>
          <a:noFill/>
        </p:spPr>
        <p:txBody>
          <a:bodyPr wrap="square">
            <a:spAutoFit/>
          </a:bodyPr>
          <a:lstStyle/>
          <a:p>
            <a:r>
              <a:rPr lang="en-NZ" sz="2800" dirty="0"/>
              <a:t>Suppose that a ton of coal costs 840 British pounds in the UK and $1400 in the United States. Further suppose that the nominal exchange rate is 0.6 pounds per dollar, then real exchange rate for coal can be expressed as:</a:t>
            </a:r>
          </a:p>
          <a:p>
            <a:r>
              <a:rPr lang="en-NZ" sz="2800" dirty="0"/>
              <a:t>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C5CF38A-6938-43C0-8A7E-D9506D5D23F2}"/>
                  </a:ext>
                </a:extLst>
              </p:cNvPr>
              <p:cNvSpPr txBox="1"/>
              <p:nvPr/>
            </p:nvSpPr>
            <p:spPr>
              <a:xfrm>
                <a:off x="870888" y="3265956"/>
                <a:ext cx="9535824" cy="25601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3200" b="1" i="1" dirty="0" smtClean="0">
                          <a:solidFill>
                            <a:srgbClr val="FF0000"/>
                          </a:solidFill>
                        </a:rPr>
                        <m:t>Real</m:t>
                      </m:r>
                      <m:r>
                        <m:rPr>
                          <m:nor/>
                        </m:rPr>
                        <a:rPr lang="en-US" altLang="en-US" sz="3200" b="1" i="1" dirty="0" smtClean="0"/>
                        <m:t> </m:t>
                      </m:r>
                      <m:r>
                        <m:rPr>
                          <m:nor/>
                        </m:rPr>
                        <a:rPr lang="en-US" altLang="en-US" sz="3200" b="1" i="1" dirty="0" smtClean="0"/>
                        <m:t>Exchange</m:t>
                      </m:r>
                      <m:r>
                        <m:rPr>
                          <m:nor/>
                        </m:rPr>
                        <a:rPr lang="en-US" altLang="en-US" sz="3200" b="1" i="1" dirty="0" smtClean="0"/>
                        <m:t> </m:t>
                      </m:r>
                      <m:r>
                        <m:rPr>
                          <m:nor/>
                        </m:rPr>
                        <a:rPr lang="en-US" altLang="en-US" sz="3200" b="1" i="1" dirty="0" smtClean="0"/>
                        <m:t>Rate</m:t>
                      </m:r>
                      <m:r>
                        <a:rPr lang="en-US" sz="3200" b="1" i="1">
                          <a:latin typeface="Cambria Math" panose="02040503050406030204" pitchFamily="18" charset="0"/>
                          <a:ea typeface="Cambria Math" panose="02040503050406030204" pitchFamily="18" charset="0"/>
                        </a:rPr>
                        <m:t>=</m:t>
                      </m:r>
                      <m:f>
                        <m:fPr>
                          <m:ctrlPr>
                            <a:rPr lang="en-US" sz="3200" b="1" i="1">
                              <a:latin typeface="Cambria Math" panose="02040503050406030204" pitchFamily="18" charset="0"/>
                            </a:rPr>
                          </m:ctrlPr>
                        </m:fPr>
                        <m:num>
                          <m:r>
                            <m:rPr>
                              <m:nor/>
                            </m:rPr>
                            <a:rPr lang="en-US" altLang="en-US" sz="3200" b="1" i="1" dirty="0">
                              <a:solidFill>
                                <a:srgbClr val="0070C0"/>
                              </a:solidFill>
                            </a:rPr>
                            <m:t>e</m:t>
                          </m:r>
                          <m:r>
                            <m:rPr>
                              <m:nor/>
                            </m:rPr>
                            <a:rPr lang="en-US" altLang="en-US" sz="3200" b="1" dirty="0">
                              <a:solidFill>
                                <a:srgbClr val="0070C0"/>
                              </a:solidFill>
                            </a:rPr>
                            <m:t> </m:t>
                          </m:r>
                          <m:r>
                            <m:rPr>
                              <m:nor/>
                            </m:rPr>
                            <a:rPr lang="en-US" sz="3200" b="1"/>
                            <m:t>∗ </m:t>
                          </m:r>
                          <m:r>
                            <m:rPr>
                              <m:nor/>
                            </m:rPr>
                            <a:rPr lang="en-US" sz="3200" b="1">
                              <a:solidFill>
                                <a:schemeClr val="accent6">
                                  <a:lumMod val="50000"/>
                                </a:schemeClr>
                              </a:solidFill>
                            </a:rPr>
                            <m:t>Domestic</m:t>
                          </m:r>
                          <m:r>
                            <m:rPr>
                              <m:nor/>
                            </m:rPr>
                            <a:rPr lang="en-US" sz="3200" b="1">
                              <a:solidFill>
                                <a:schemeClr val="accent6">
                                  <a:lumMod val="50000"/>
                                </a:schemeClr>
                              </a:solidFill>
                            </a:rPr>
                            <m:t> </m:t>
                          </m:r>
                          <m:r>
                            <m:rPr>
                              <m:nor/>
                            </m:rPr>
                            <a:rPr lang="en-US" sz="3200" b="1">
                              <a:solidFill>
                                <a:schemeClr val="accent6">
                                  <a:lumMod val="50000"/>
                                </a:schemeClr>
                              </a:solidFill>
                            </a:rPr>
                            <m:t>Price</m:t>
                          </m:r>
                        </m:num>
                        <m:den>
                          <m:r>
                            <m:rPr>
                              <m:nor/>
                            </m:rPr>
                            <a:rPr lang="en-US" sz="3200" b="1">
                              <a:solidFill>
                                <a:srgbClr val="7030A0"/>
                              </a:solidFill>
                            </a:rPr>
                            <m:t>Foreign</m:t>
                          </m:r>
                          <m:r>
                            <m:rPr>
                              <m:nor/>
                            </m:rPr>
                            <a:rPr lang="en-US" sz="3200" b="1">
                              <a:solidFill>
                                <a:srgbClr val="7030A0"/>
                              </a:solidFill>
                            </a:rPr>
                            <m:t> </m:t>
                          </m:r>
                          <m:r>
                            <m:rPr>
                              <m:nor/>
                            </m:rPr>
                            <a:rPr lang="en-US" sz="3200" b="1">
                              <a:solidFill>
                                <a:srgbClr val="7030A0"/>
                              </a:solidFill>
                            </a:rPr>
                            <m:t>Price</m:t>
                          </m:r>
                        </m:den>
                      </m:f>
                    </m:oMath>
                  </m:oMathPara>
                </a14:m>
                <a:endParaRPr lang="en-NZ" sz="3200" dirty="0"/>
              </a:p>
              <a:p>
                <a:endParaRPr lang="en-NZ" sz="3200" dirty="0"/>
              </a:p>
              <a:p>
                <a:r>
                  <a:rPr lang="en-NZ" sz="3200" dirty="0"/>
                  <a:t>Real Exchange Rate in USA = (0.6)*[(1400)/(840)] = 1</a:t>
                </a:r>
              </a:p>
              <a:p>
                <a:endParaRPr lang="en-NZ" sz="3200" dirty="0"/>
              </a:p>
            </p:txBody>
          </p:sp>
        </mc:Choice>
        <mc:Fallback xmlns="">
          <p:sp>
            <p:nvSpPr>
              <p:cNvPr id="16" name="TextBox 15">
                <a:extLst>
                  <a:ext uri="{FF2B5EF4-FFF2-40B4-BE49-F238E27FC236}">
                    <a16:creationId xmlns:a16="http://schemas.microsoft.com/office/drawing/2014/main" id="{DC5CF38A-6938-43C0-8A7E-D9506D5D23F2}"/>
                  </a:ext>
                </a:extLst>
              </p:cNvPr>
              <p:cNvSpPr txBox="1">
                <a:spLocks noRot="1" noChangeAspect="1" noMove="1" noResize="1" noEditPoints="1" noAdjustHandles="1" noChangeArrowheads="1" noChangeShapeType="1" noTextEdit="1"/>
              </p:cNvSpPr>
              <p:nvPr/>
            </p:nvSpPr>
            <p:spPr>
              <a:xfrm>
                <a:off x="870888" y="3265956"/>
                <a:ext cx="9535824" cy="2560188"/>
              </a:xfrm>
              <a:prstGeom prst="rect">
                <a:avLst/>
              </a:prstGeom>
              <a:blipFill>
                <a:blip r:embed="rId2"/>
                <a:stretch>
                  <a:fillRect l="-1662"/>
                </a:stretch>
              </a:blipFill>
            </p:spPr>
            <p:txBody>
              <a:bodyPr/>
              <a:lstStyle/>
              <a:p>
                <a:r>
                  <a:rPr lang="en-NZ">
                    <a:noFill/>
                  </a:rPr>
                  <a:t> </a:t>
                </a:r>
              </a:p>
            </p:txBody>
          </p:sp>
        </mc:Fallback>
      </mc:AlternateContent>
    </p:spTree>
    <p:extLst>
      <p:ext uri="{BB962C8B-B14F-4D97-AF65-F5344CB8AC3E}">
        <p14:creationId xmlns:p14="http://schemas.microsoft.com/office/powerpoint/2010/main" val="352609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34</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1052477"/>
            <a:ext cx="10896600" cy="6309420"/>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#6</a:t>
            </a:r>
          </a:p>
          <a:p>
            <a:pPr>
              <a:lnSpc>
                <a:spcPct val="90000"/>
              </a:lnSpc>
              <a:buClr>
                <a:srgbClr val="F09A0E"/>
              </a:buClr>
            </a:pPr>
            <a:r>
              <a:rPr lang="en-NZ"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Suppose an iPad costs $800 in New Zealand and 30,000 Indian Rupees in India. The current exchange rate is 50 Indian rupees per NZ dollar. For the sake of convenience we will assume that taxes and transportation costs come to $50 per iPad. Which of the following statements is correct?</a:t>
            </a:r>
          </a:p>
          <a:p>
            <a:pPr>
              <a:lnSpc>
                <a:spcPct val="90000"/>
              </a:lnSpc>
              <a:buClr>
                <a:srgbClr val="F09A0E"/>
              </a:buClr>
            </a:pPr>
            <a:endParaRPr lang="en-NZ" sz="28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90000"/>
              </a:lnSpc>
              <a:buClr>
                <a:srgbClr val="F09A0E"/>
              </a:buClr>
            </a:pPr>
            <a:r>
              <a:rPr lang="en-NZ"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Buy </a:t>
            </a:r>
            <a:r>
              <a:rPr lang="en-NZ"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Ipads</a:t>
            </a:r>
            <a:r>
              <a:rPr lang="en-NZ"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India for 30,000 which is equivalent to 600 NZ dollars.</a:t>
            </a:r>
          </a:p>
          <a:p>
            <a:pPr>
              <a:lnSpc>
                <a:spcPct val="90000"/>
              </a:lnSpc>
              <a:buClr>
                <a:srgbClr val="F09A0E"/>
              </a:buClr>
            </a:pPr>
            <a:r>
              <a:rPr lang="en-NZ" sz="2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Pay $50 each for shipping for a total of $650.</a:t>
            </a:r>
          </a:p>
          <a:p>
            <a:pPr>
              <a:lnSpc>
                <a:spcPct val="90000"/>
              </a:lnSpc>
              <a:buClr>
                <a:srgbClr val="F09A0E"/>
              </a:buClr>
            </a:pPr>
            <a:r>
              <a:rPr lang="en-NZ" sz="2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Sell for $800 to make a profit of $150 per </a:t>
            </a:r>
            <a:r>
              <a:rPr lang="en-NZ" sz="2800" b="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Ipad</a:t>
            </a:r>
            <a:r>
              <a:rPr lang="en-NZ" sz="2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NZ"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buClr>
                <a:srgbClr val="F09A0E"/>
              </a:buClr>
            </a:pPr>
            <a:endParaRPr lang="en-NZ" altLang="en-US" sz="2800" dirty="0">
              <a:solidFill>
                <a:schemeClr val="tx1"/>
              </a:solidFill>
            </a:endParaRPr>
          </a:p>
          <a:p>
            <a:pPr>
              <a:lnSpc>
                <a:spcPct val="90000"/>
              </a:lnSpc>
              <a:buClr>
                <a:srgbClr val="F09A0E"/>
              </a:buClr>
            </a:pPr>
            <a:br>
              <a:rPr lang="en-US" altLang="en-US" sz="2800" dirty="0">
                <a:solidFill>
                  <a:srgbClr val="7030A0"/>
                </a:solidFill>
              </a:rPr>
            </a:br>
            <a:endParaRPr lang="en-US" sz="28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3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35</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1052477"/>
            <a:ext cx="10896600" cy="686957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#7</a:t>
            </a:r>
          </a:p>
          <a:p>
            <a:r>
              <a:rPr lang="en-NZ" sz="2800" b="0" dirty="0">
                <a:solidFill>
                  <a:schemeClr val="tx1"/>
                </a:solidFill>
              </a:rPr>
              <a:t>Suppose an iPad costs $800 in New Zealand and 20,000 Yuan in China. If we define the exchange rate as number of Chinese Yuan per NZ dollar, then which of the following nominal exchange rates will imply purchasing power parity (i.e., a real exchange rate of 1 </a:t>
            </a:r>
            <a:r>
              <a:rPr lang="en-NZ" sz="2800" b="0" dirty="0" err="1">
                <a:solidFill>
                  <a:schemeClr val="tx1"/>
                </a:solidFill>
              </a:rPr>
              <a:t>Ipad</a:t>
            </a:r>
            <a:r>
              <a:rPr lang="en-NZ" sz="2800" b="0" dirty="0">
                <a:solidFill>
                  <a:schemeClr val="tx1"/>
                </a:solidFill>
              </a:rPr>
              <a:t> in China for 1 </a:t>
            </a:r>
            <a:r>
              <a:rPr lang="en-NZ" sz="2800" b="0" dirty="0" err="1">
                <a:solidFill>
                  <a:schemeClr val="tx1"/>
                </a:solidFill>
              </a:rPr>
              <a:t>Ipad</a:t>
            </a:r>
            <a:r>
              <a:rPr lang="en-NZ" sz="2800" b="0" dirty="0">
                <a:solidFill>
                  <a:schemeClr val="tx1"/>
                </a:solidFill>
              </a:rPr>
              <a:t> in NZ)?</a:t>
            </a:r>
          </a:p>
          <a:p>
            <a:pPr>
              <a:lnSpc>
                <a:spcPct val="90000"/>
              </a:lnSpc>
              <a:buClr>
                <a:srgbClr val="F09A0E"/>
              </a:buClr>
            </a:pPr>
            <a:endParaRPr lang="en-NZ" sz="28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90000"/>
              </a:lnSpc>
              <a:buClr>
                <a:srgbClr val="F09A0E"/>
              </a:buClr>
            </a:pPr>
            <a:r>
              <a:rPr lang="en-NZ" altLang="en-US" sz="2800" b="0" dirty="0">
                <a:solidFill>
                  <a:schemeClr val="tx1"/>
                </a:solidFill>
              </a:rPr>
              <a:t>For real exchange rate to be 1 (</a:t>
            </a:r>
            <a:r>
              <a:rPr lang="en-NZ" altLang="en-US" sz="2800" b="0" dirty="0" err="1">
                <a:solidFill>
                  <a:schemeClr val="tx1"/>
                </a:solidFill>
              </a:rPr>
              <a:t>i.e</a:t>
            </a:r>
            <a:r>
              <a:rPr lang="en-NZ" altLang="en-US" sz="2800" b="0" dirty="0">
                <a:solidFill>
                  <a:schemeClr val="tx1"/>
                </a:solidFill>
              </a:rPr>
              <a:t> 1 NZ </a:t>
            </a:r>
            <a:r>
              <a:rPr lang="en-NZ" altLang="en-US" sz="2800" b="0" dirty="0" err="1">
                <a:solidFill>
                  <a:schemeClr val="tx1"/>
                </a:solidFill>
              </a:rPr>
              <a:t>Ipad</a:t>
            </a:r>
            <a:r>
              <a:rPr lang="en-NZ" altLang="en-US" sz="2800" b="0" dirty="0">
                <a:solidFill>
                  <a:schemeClr val="tx1"/>
                </a:solidFill>
              </a:rPr>
              <a:t> equivalent to 1 Chinese </a:t>
            </a:r>
            <a:r>
              <a:rPr lang="en-NZ" altLang="en-US" sz="2800" b="0" dirty="0" err="1">
                <a:solidFill>
                  <a:schemeClr val="tx1"/>
                </a:solidFill>
              </a:rPr>
              <a:t>Ipad</a:t>
            </a:r>
            <a:r>
              <a:rPr lang="en-NZ" altLang="en-US" sz="2800" b="0" dirty="0">
                <a:solidFill>
                  <a:schemeClr val="tx1"/>
                </a:solidFill>
              </a:rPr>
              <a:t>) </a:t>
            </a:r>
          </a:p>
          <a:p>
            <a:pPr>
              <a:lnSpc>
                <a:spcPct val="90000"/>
              </a:lnSpc>
              <a:buClr>
                <a:srgbClr val="F09A0E"/>
              </a:buClr>
            </a:pPr>
            <a:r>
              <a:rPr lang="en-NZ" altLang="en-US" sz="2800" b="0" dirty="0">
                <a:solidFill>
                  <a:schemeClr val="tx1"/>
                </a:solidFill>
              </a:rPr>
              <a:t>The nominal exchange rate must be such that 800 NZ dollars must convert to 20,000 Yuan. </a:t>
            </a:r>
          </a:p>
          <a:p>
            <a:pPr>
              <a:lnSpc>
                <a:spcPct val="90000"/>
              </a:lnSpc>
              <a:buClr>
                <a:srgbClr val="F09A0E"/>
              </a:buClr>
            </a:pPr>
            <a:r>
              <a:rPr lang="en-NZ" altLang="en-US" sz="2800" b="0" dirty="0">
                <a:solidFill>
                  <a:schemeClr val="tx1"/>
                </a:solidFill>
              </a:rPr>
              <a:t>This will happen when 1 NZ dollar = (20,000/800) = 25 Yuan.</a:t>
            </a:r>
          </a:p>
          <a:p>
            <a:pPr>
              <a:lnSpc>
                <a:spcPct val="90000"/>
              </a:lnSpc>
              <a:buClr>
                <a:srgbClr val="F09A0E"/>
              </a:buClr>
            </a:pPr>
            <a:endParaRPr lang="en-NZ" altLang="en-US" sz="2800" b="0" dirty="0">
              <a:solidFill>
                <a:schemeClr val="tx1"/>
              </a:solidFill>
            </a:endParaRPr>
          </a:p>
          <a:p>
            <a:pPr>
              <a:lnSpc>
                <a:spcPct val="90000"/>
              </a:lnSpc>
              <a:buClr>
                <a:srgbClr val="F09A0E"/>
              </a:buClr>
            </a:pPr>
            <a:br>
              <a:rPr lang="en-US" altLang="en-US" sz="2800" dirty="0">
                <a:solidFill>
                  <a:srgbClr val="7030A0"/>
                </a:solidFill>
              </a:rPr>
            </a:br>
            <a:endParaRPr lang="en-US" sz="28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15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36</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1052477"/>
            <a:ext cx="10896600" cy="7343549"/>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#8</a:t>
            </a:r>
          </a:p>
          <a:p>
            <a:r>
              <a:rPr lang="en-NZ" sz="2800" b="0" dirty="0">
                <a:solidFill>
                  <a:schemeClr val="tx1"/>
                </a:solidFill>
              </a:rPr>
              <a:t>Suppose the equilibrium exchange  rate between the NZ dollar and British pound is initially 2 NZ dollars to the pound. Suppose the NZ government decides that it is going to actively intervene in this market so as to hold the value of the NZ dollar at a value of 3 NZ dollars to the pound. In the currency market for NZ dollars: </a:t>
            </a:r>
          </a:p>
          <a:p>
            <a:r>
              <a:rPr lang="en-NZ" sz="2800" b="0" dirty="0">
                <a:solidFill>
                  <a:schemeClr val="tx1"/>
                </a:solidFill>
              </a:rPr>
              <a:t>This implies that the value of the NZ dollar falls from ½ pound to 1/3 pound</a:t>
            </a:r>
          </a:p>
          <a:p>
            <a:r>
              <a:rPr lang="en-NZ" sz="2800" b="0" dirty="0">
                <a:solidFill>
                  <a:schemeClr val="tx1"/>
                </a:solidFill>
              </a:rPr>
              <a:t>If exchange rate is number of pounds per 1 NZ dollar then this has just gone down from ½ to 1/3.</a:t>
            </a:r>
          </a:p>
          <a:p>
            <a:r>
              <a:rPr lang="en-NZ" sz="2800" b="0" dirty="0">
                <a:solidFill>
                  <a:schemeClr val="tx1"/>
                </a:solidFill>
              </a:rPr>
              <a:t>NZ dollar depreciates.</a:t>
            </a:r>
          </a:p>
          <a:p>
            <a:endParaRPr lang="en-NZ" sz="2800" b="0" dirty="0">
              <a:solidFill>
                <a:schemeClr val="tx1"/>
              </a:solidFill>
            </a:endParaRPr>
          </a:p>
          <a:p>
            <a:pPr>
              <a:lnSpc>
                <a:spcPct val="90000"/>
              </a:lnSpc>
              <a:buClr>
                <a:srgbClr val="F09A0E"/>
              </a:buClr>
            </a:pPr>
            <a:br>
              <a:rPr lang="en-US" altLang="en-US" sz="2800" dirty="0">
                <a:solidFill>
                  <a:srgbClr val="7030A0"/>
                </a:solidFill>
              </a:rPr>
            </a:br>
            <a:endParaRPr lang="en-US" sz="28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2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8">
            <a:extLst>
              <a:ext uri="{FF2B5EF4-FFF2-40B4-BE49-F238E27FC236}">
                <a16:creationId xmlns:a16="http://schemas.microsoft.com/office/drawing/2014/main" id="{960E696C-7837-4425-BE15-A5EEB74EE5F7}"/>
              </a:ext>
            </a:extLst>
          </p:cNvPr>
          <p:cNvSpPr txBox="1">
            <a:spLocks noChangeArrowheads="1"/>
          </p:cNvSpPr>
          <p:nvPr/>
        </p:nvSpPr>
        <p:spPr bwMode="auto">
          <a:xfrm>
            <a:off x="5898344" y="5086968"/>
            <a:ext cx="146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chemeClr val="accent6">
                    <a:lumMod val="50000"/>
                  </a:schemeClr>
                </a:solidFill>
                <a:cs typeface="Arial" panose="020B0604020202020204" pitchFamily="34" charset="0"/>
              </a:rPr>
              <a:t>Demand</a:t>
            </a:r>
            <a:endParaRPr lang="en-GB" altLang="en-US" sz="2400" b="1" dirty="0">
              <a:solidFill>
                <a:schemeClr val="accent6">
                  <a:lumMod val="50000"/>
                </a:schemeClr>
              </a:solidFill>
              <a:cs typeface="Arial" panose="020B0604020202020204" pitchFamily="34" charset="0"/>
            </a:endParaRPr>
          </a:p>
        </p:txBody>
      </p:sp>
      <p:sp>
        <p:nvSpPr>
          <p:cNvPr id="32" name="Text Box 9">
            <a:extLst>
              <a:ext uri="{FF2B5EF4-FFF2-40B4-BE49-F238E27FC236}">
                <a16:creationId xmlns:a16="http://schemas.microsoft.com/office/drawing/2014/main" id="{9BBBD0E8-4379-43EF-9782-3B478ACF3B7D}"/>
              </a:ext>
            </a:extLst>
          </p:cNvPr>
          <p:cNvSpPr txBox="1">
            <a:spLocks noChangeArrowheads="1"/>
          </p:cNvSpPr>
          <p:nvPr/>
        </p:nvSpPr>
        <p:spPr bwMode="auto">
          <a:xfrm>
            <a:off x="4485426" y="2164046"/>
            <a:ext cx="1236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rgbClr val="0070C0"/>
                </a:solidFill>
                <a:cs typeface="Arial" panose="020B0604020202020204" pitchFamily="34" charset="0"/>
              </a:rPr>
              <a:t>Supply</a:t>
            </a:r>
            <a:endParaRPr lang="en-GB" altLang="en-US" sz="2400" b="1" dirty="0">
              <a:solidFill>
                <a:srgbClr val="0070C0"/>
              </a:solidFill>
              <a:cs typeface="Arial" panose="020B0604020202020204" pitchFamily="34" charset="0"/>
            </a:endParaRPr>
          </a:p>
        </p:txBody>
      </p:sp>
      <p:sp>
        <p:nvSpPr>
          <p:cNvPr id="33" name="Line 10">
            <a:extLst>
              <a:ext uri="{FF2B5EF4-FFF2-40B4-BE49-F238E27FC236}">
                <a16:creationId xmlns:a16="http://schemas.microsoft.com/office/drawing/2014/main" id="{F6ED8C8E-2102-4B3B-BB06-065115F0A56D}"/>
              </a:ext>
            </a:extLst>
          </p:cNvPr>
          <p:cNvSpPr>
            <a:spLocks noChangeShapeType="1"/>
          </p:cNvSpPr>
          <p:nvPr/>
        </p:nvSpPr>
        <p:spPr bwMode="auto">
          <a:xfrm flipH="1">
            <a:off x="2381140" y="4063432"/>
            <a:ext cx="2339975" cy="0"/>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sp>
        <p:nvSpPr>
          <p:cNvPr id="41" name="Text Box 19">
            <a:extLst>
              <a:ext uri="{FF2B5EF4-FFF2-40B4-BE49-F238E27FC236}">
                <a16:creationId xmlns:a16="http://schemas.microsoft.com/office/drawing/2014/main" id="{D473733D-E524-480C-96F2-4E17D416941E}"/>
              </a:ext>
            </a:extLst>
          </p:cNvPr>
          <p:cNvSpPr txBox="1">
            <a:spLocks noChangeArrowheads="1"/>
          </p:cNvSpPr>
          <p:nvPr/>
        </p:nvSpPr>
        <p:spPr bwMode="auto">
          <a:xfrm>
            <a:off x="783487" y="1026276"/>
            <a:ext cx="2741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i="1" dirty="0">
                <a:cs typeface="Arial" panose="020B0604020202020204" pitchFamily="34" charset="0"/>
              </a:rPr>
              <a:t>e=</a:t>
            </a:r>
            <a:r>
              <a:rPr lang="en-US" altLang="en-US" sz="2400" b="1" i="1" dirty="0">
                <a:cs typeface="Tahoma" panose="020B0604030504040204" pitchFamily="34" charset="0"/>
              </a:rPr>
              <a:t> Pounds/NZ $</a:t>
            </a:r>
          </a:p>
        </p:txBody>
      </p:sp>
      <p:cxnSp>
        <p:nvCxnSpPr>
          <p:cNvPr id="42" name="Straight Connector 2">
            <a:extLst>
              <a:ext uri="{FF2B5EF4-FFF2-40B4-BE49-F238E27FC236}">
                <a16:creationId xmlns:a16="http://schemas.microsoft.com/office/drawing/2014/main" id="{8097A023-ADFD-49B9-8788-905C21693E53}"/>
              </a:ext>
            </a:extLst>
          </p:cNvPr>
          <p:cNvCxnSpPr>
            <a:cxnSpLocks noChangeShapeType="1"/>
          </p:cNvCxnSpPr>
          <p:nvPr/>
        </p:nvCxnSpPr>
        <p:spPr bwMode="auto">
          <a:xfrm>
            <a:off x="2979627" y="2771208"/>
            <a:ext cx="3313112" cy="2333625"/>
          </a:xfrm>
          <a:prstGeom prst="line">
            <a:avLst/>
          </a:prstGeom>
          <a:noFill/>
          <a:ln w="3810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44" name="Straight Connector 2">
            <a:extLst>
              <a:ext uri="{FF2B5EF4-FFF2-40B4-BE49-F238E27FC236}">
                <a16:creationId xmlns:a16="http://schemas.microsoft.com/office/drawing/2014/main" id="{DBB87225-E307-491E-A117-BDE39A3C4856}"/>
              </a:ext>
            </a:extLst>
          </p:cNvPr>
          <p:cNvCxnSpPr>
            <a:cxnSpLocks noChangeShapeType="1"/>
          </p:cNvCxnSpPr>
          <p:nvPr/>
        </p:nvCxnSpPr>
        <p:spPr bwMode="auto">
          <a:xfrm flipH="1">
            <a:off x="3770202" y="2479108"/>
            <a:ext cx="2017712" cy="3095625"/>
          </a:xfrm>
          <a:prstGeom prst="line">
            <a:avLst/>
          </a:prstGeom>
          <a:noFill/>
          <a:ln w="38100" algn="ctr">
            <a:solidFill>
              <a:srgbClr val="0070C0"/>
            </a:solidFill>
            <a:miter lim="800000"/>
            <a:headEnd/>
            <a:tailEnd/>
          </a:ln>
          <a:extLst>
            <a:ext uri="{909E8E84-426E-40DD-AFC4-6F175D3DCCD1}">
              <a14:hiddenFill xmlns:a14="http://schemas.microsoft.com/office/drawing/2010/main">
                <a:noFill/>
              </a14:hiddenFill>
            </a:ext>
          </a:extLst>
        </p:spPr>
      </p:cxnSp>
      <p:sp>
        <p:nvSpPr>
          <p:cNvPr id="23" name="Line 4">
            <a:extLst>
              <a:ext uri="{FF2B5EF4-FFF2-40B4-BE49-F238E27FC236}">
                <a16:creationId xmlns:a16="http://schemas.microsoft.com/office/drawing/2014/main" id="{CC97408C-74AC-46E6-95AC-A03187F263AA}"/>
              </a:ext>
            </a:extLst>
          </p:cNvPr>
          <p:cNvSpPr>
            <a:spLocks noChangeShapeType="1"/>
          </p:cNvSpPr>
          <p:nvPr/>
        </p:nvSpPr>
        <p:spPr bwMode="auto">
          <a:xfrm>
            <a:off x="2358914" y="1658369"/>
            <a:ext cx="0" cy="4191000"/>
          </a:xfrm>
          <a:prstGeom prst="line">
            <a:avLst/>
          </a:prstGeom>
          <a:noFill/>
          <a:ln w="3810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24" name="Line 5">
            <a:extLst>
              <a:ext uri="{FF2B5EF4-FFF2-40B4-BE49-F238E27FC236}">
                <a16:creationId xmlns:a16="http://schemas.microsoft.com/office/drawing/2014/main" id="{BDC78692-6584-4DBB-A59C-3A22F3FEB099}"/>
              </a:ext>
            </a:extLst>
          </p:cNvPr>
          <p:cNvSpPr>
            <a:spLocks noChangeShapeType="1"/>
          </p:cNvSpPr>
          <p:nvPr/>
        </p:nvSpPr>
        <p:spPr bwMode="auto">
          <a:xfrm>
            <a:off x="2352386" y="5849369"/>
            <a:ext cx="5257800" cy="0"/>
          </a:xfrm>
          <a:prstGeom prst="line">
            <a:avLst/>
          </a:prstGeom>
          <a:noFill/>
          <a:ln w="381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47" name="Text Box 15">
            <a:extLst>
              <a:ext uri="{FF2B5EF4-FFF2-40B4-BE49-F238E27FC236}">
                <a16:creationId xmlns:a16="http://schemas.microsoft.com/office/drawing/2014/main" id="{38939A4C-4505-4BFA-92F0-A5B091B0276F}"/>
              </a:ext>
            </a:extLst>
          </p:cNvPr>
          <p:cNvSpPr txBox="1">
            <a:spLocks noChangeArrowheads="1"/>
          </p:cNvSpPr>
          <p:nvPr/>
        </p:nvSpPr>
        <p:spPr bwMode="auto">
          <a:xfrm>
            <a:off x="1769471" y="3753869"/>
            <a:ext cx="638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1/2</a:t>
            </a:r>
            <a:endParaRPr lang="en-GB" altLang="en-US" sz="2400" dirty="0">
              <a:cs typeface="Arial" panose="020B0604020202020204" pitchFamily="34" charset="0"/>
            </a:endParaRPr>
          </a:p>
        </p:txBody>
      </p:sp>
      <p:sp>
        <p:nvSpPr>
          <p:cNvPr id="25" name="Text Box 22">
            <a:extLst>
              <a:ext uri="{FF2B5EF4-FFF2-40B4-BE49-F238E27FC236}">
                <a16:creationId xmlns:a16="http://schemas.microsoft.com/office/drawing/2014/main" id="{6BB22712-6707-41A7-B89D-BF4F65D9AEE2}"/>
              </a:ext>
            </a:extLst>
          </p:cNvPr>
          <p:cNvSpPr txBox="1">
            <a:spLocks noChangeArrowheads="1"/>
          </p:cNvSpPr>
          <p:nvPr/>
        </p:nvSpPr>
        <p:spPr bwMode="auto">
          <a:xfrm>
            <a:off x="7610186" y="5603147"/>
            <a:ext cx="3075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Quantity of dollars</a:t>
            </a:r>
            <a:endParaRPr lang="en-GB" altLang="en-US" sz="2600" b="1" i="1" dirty="0">
              <a:latin typeface="Gill Sans MT" panose="020B0502020104020203" pitchFamily="34" charset="0"/>
              <a:cs typeface="Arial" panose="020B0604020202020204" pitchFamily="34" charset="0"/>
            </a:endParaRPr>
          </a:p>
        </p:txBody>
      </p:sp>
      <p:sp>
        <p:nvSpPr>
          <p:cNvPr id="30" name="Slide Number Placeholder 3">
            <a:extLst>
              <a:ext uri="{FF2B5EF4-FFF2-40B4-BE49-F238E27FC236}">
                <a16:creationId xmlns:a16="http://schemas.microsoft.com/office/drawing/2014/main" id="{7FDE140C-6EB3-452D-AEE8-3DB4C603D3C4}"/>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37</a:t>
            </a:fld>
            <a:endParaRPr lang="en-US" dirty="0"/>
          </a:p>
        </p:txBody>
      </p:sp>
      <p:sp>
        <p:nvSpPr>
          <p:cNvPr id="34" name="Text Box 4">
            <a:extLst>
              <a:ext uri="{FF2B5EF4-FFF2-40B4-BE49-F238E27FC236}">
                <a16:creationId xmlns:a16="http://schemas.microsoft.com/office/drawing/2014/main" id="{C4CD88D4-D9AC-4030-B6A9-CEACC4FF425F}"/>
              </a:ext>
            </a:extLst>
          </p:cNvPr>
          <p:cNvSpPr txBox="1">
            <a:spLocks noChangeArrowheads="1"/>
          </p:cNvSpPr>
          <p:nvPr/>
        </p:nvSpPr>
        <p:spPr bwMode="auto">
          <a:xfrm>
            <a:off x="533400" y="251937"/>
            <a:ext cx="5562600" cy="535531"/>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#8</a:t>
            </a:r>
            <a:endParaRPr lang="en-US" sz="4400" dirty="0">
              <a:solidFill>
                <a:srgbClr val="7030A0"/>
              </a:solidFill>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F885AE7-BDD0-4FEE-9961-1EB1F2677A8E}"/>
              </a:ext>
            </a:extLst>
          </p:cNvPr>
          <p:cNvSpPr/>
          <p:nvPr/>
        </p:nvSpPr>
        <p:spPr>
          <a:xfrm>
            <a:off x="1271468" y="4310820"/>
            <a:ext cx="514885" cy="10069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6" name="TextBox 25">
            <a:extLst>
              <a:ext uri="{FF2B5EF4-FFF2-40B4-BE49-F238E27FC236}">
                <a16:creationId xmlns:a16="http://schemas.microsoft.com/office/drawing/2014/main" id="{CEBDE74B-613E-497F-B13C-0C3B45F704C6}"/>
              </a:ext>
            </a:extLst>
          </p:cNvPr>
          <p:cNvSpPr txBox="1"/>
          <p:nvPr/>
        </p:nvSpPr>
        <p:spPr>
          <a:xfrm>
            <a:off x="7007963" y="1658369"/>
            <a:ext cx="5114990" cy="1384995"/>
          </a:xfrm>
          <a:prstGeom prst="rect">
            <a:avLst/>
          </a:prstGeom>
        </p:spPr>
        <p:txBody>
          <a:bodyPr vert="horz" wrap="none" rtlCol="0">
            <a:spAutoFit/>
          </a:bodyPr>
          <a:lstStyle/>
          <a:p>
            <a:r>
              <a:rPr lang="en-US" sz="2800" dirty="0"/>
              <a:t>If exchange rate decreases, dollar </a:t>
            </a:r>
          </a:p>
          <a:p>
            <a:r>
              <a:rPr lang="en-US" sz="2800" dirty="0"/>
              <a:t>Depreciates. Increase in </a:t>
            </a:r>
          </a:p>
          <a:p>
            <a:r>
              <a:rPr lang="en-US" sz="2800" dirty="0"/>
              <a:t>Supply of dollars.</a:t>
            </a:r>
            <a:endParaRPr lang="en-NZ" sz="2800" dirty="0"/>
          </a:p>
        </p:txBody>
      </p:sp>
      <p:cxnSp>
        <p:nvCxnSpPr>
          <p:cNvPr id="10" name="Straight Connector 9">
            <a:extLst>
              <a:ext uri="{FF2B5EF4-FFF2-40B4-BE49-F238E27FC236}">
                <a16:creationId xmlns:a16="http://schemas.microsoft.com/office/drawing/2014/main" id="{693D65B8-4E82-489E-BDAD-1802692D6C8F}"/>
              </a:ext>
            </a:extLst>
          </p:cNvPr>
          <p:cNvCxnSpPr>
            <a:cxnSpLocks/>
          </p:cNvCxnSpPr>
          <p:nvPr/>
        </p:nvCxnSpPr>
        <p:spPr>
          <a:xfrm flipH="1">
            <a:off x="2352387" y="4638675"/>
            <a:ext cx="32292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
            <a:extLst>
              <a:ext uri="{FF2B5EF4-FFF2-40B4-BE49-F238E27FC236}">
                <a16:creationId xmlns:a16="http://schemas.microsoft.com/office/drawing/2014/main" id="{CB4D4D4E-192B-4313-A65E-4A9488A93860}"/>
              </a:ext>
            </a:extLst>
          </p:cNvPr>
          <p:cNvCxnSpPr>
            <a:cxnSpLocks noChangeShapeType="1"/>
          </p:cNvCxnSpPr>
          <p:nvPr/>
        </p:nvCxnSpPr>
        <p:spPr bwMode="auto">
          <a:xfrm flipH="1">
            <a:off x="4747199" y="2788087"/>
            <a:ext cx="2017712" cy="3095625"/>
          </a:xfrm>
          <a:prstGeom prst="line">
            <a:avLst/>
          </a:prstGeom>
          <a:noFill/>
          <a:ln w="38100" algn="ctr">
            <a:solidFill>
              <a:srgbClr val="FF0000"/>
            </a:solidFill>
            <a:prstDash val="dash"/>
            <a:miter lim="800000"/>
            <a:headEnd/>
            <a:tailEnd/>
          </a:ln>
          <a:extLst>
            <a:ext uri="{909E8E84-426E-40DD-AFC4-6F175D3DCCD1}">
              <a14:hiddenFill xmlns:a14="http://schemas.microsoft.com/office/drawing/2010/main">
                <a:noFill/>
              </a14:hiddenFill>
            </a:ext>
          </a:extLst>
        </p:spPr>
      </p:cxnSp>
      <p:sp>
        <p:nvSpPr>
          <p:cNvPr id="22" name="Text Box 15">
            <a:extLst>
              <a:ext uri="{FF2B5EF4-FFF2-40B4-BE49-F238E27FC236}">
                <a16:creationId xmlns:a16="http://schemas.microsoft.com/office/drawing/2014/main" id="{C2ED8A43-9566-49D8-89DB-97AFAFBDE9A4}"/>
              </a:ext>
            </a:extLst>
          </p:cNvPr>
          <p:cNvSpPr txBox="1">
            <a:spLocks noChangeArrowheads="1"/>
          </p:cNvSpPr>
          <p:nvPr/>
        </p:nvSpPr>
        <p:spPr bwMode="auto">
          <a:xfrm>
            <a:off x="1775282" y="4419237"/>
            <a:ext cx="638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1/3</a:t>
            </a:r>
            <a:endParaRPr lang="en-GB" altLang="en-US" sz="2400" dirty="0">
              <a:cs typeface="Arial" panose="020B0604020202020204" pitchFamily="34" charset="0"/>
            </a:endParaRPr>
          </a:p>
        </p:txBody>
      </p:sp>
    </p:spTree>
    <p:extLst>
      <p:ext uri="{BB962C8B-B14F-4D97-AF65-F5344CB8AC3E}">
        <p14:creationId xmlns:p14="http://schemas.microsoft.com/office/powerpoint/2010/main" val="35098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38</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1052477"/>
            <a:ext cx="10896600" cy="600164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#8</a:t>
            </a:r>
          </a:p>
          <a:p>
            <a:pPr>
              <a:lnSpc>
                <a:spcPct val="90000"/>
              </a:lnSpc>
              <a:buClr>
                <a:srgbClr val="F09A0E"/>
              </a:buClr>
            </a:pPr>
            <a:r>
              <a:rPr lang="en-NZ" b="0" dirty="0">
                <a:solidFill>
                  <a:schemeClr val="tx1"/>
                </a:solidFill>
              </a:rPr>
              <a:t>Suppose foreign investors anticipate that real interest rates in NZ will start to rise soon and financial assets in NZ will yield a higher return than in other countries. As a result of this you would anticipate that there will be: </a:t>
            </a:r>
          </a:p>
          <a:p>
            <a:pPr>
              <a:lnSpc>
                <a:spcPct val="90000"/>
              </a:lnSpc>
              <a:buClr>
                <a:srgbClr val="F09A0E"/>
              </a:buClr>
            </a:pPr>
            <a:r>
              <a:rPr lang="en-NZ" b="0" dirty="0">
                <a:solidFill>
                  <a:schemeClr val="tx1"/>
                </a:solidFill>
              </a:rPr>
              <a:t>Greater financial investments in NZ.</a:t>
            </a:r>
          </a:p>
          <a:p>
            <a:pPr>
              <a:lnSpc>
                <a:spcPct val="90000"/>
              </a:lnSpc>
              <a:buClr>
                <a:srgbClr val="F09A0E"/>
              </a:buClr>
            </a:pPr>
            <a:r>
              <a:rPr lang="en-NZ" b="0" dirty="0">
                <a:solidFill>
                  <a:schemeClr val="tx1"/>
                </a:solidFill>
              </a:rPr>
              <a:t>Increased demand for NZ dollars.</a:t>
            </a:r>
          </a:p>
          <a:p>
            <a:pPr>
              <a:lnSpc>
                <a:spcPct val="90000"/>
              </a:lnSpc>
              <a:buClr>
                <a:srgbClr val="F09A0E"/>
              </a:buClr>
            </a:pPr>
            <a:r>
              <a:rPr lang="en-NZ" b="0" dirty="0">
                <a:solidFill>
                  <a:schemeClr val="tx1"/>
                </a:solidFill>
              </a:rPr>
              <a:t>Appreciation in the value of the dollar.</a:t>
            </a:r>
          </a:p>
          <a:p>
            <a:pPr>
              <a:lnSpc>
                <a:spcPct val="90000"/>
              </a:lnSpc>
              <a:buClr>
                <a:srgbClr val="F09A0E"/>
              </a:buClr>
            </a:pPr>
            <a:endParaRPr lang="en-NZ" b="0" dirty="0">
              <a:solidFill>
                <a:schemeClr val="tx1"/>
              </a:solidFill>
            </a:endParaRPr>
          </a:p>
          <a:p>
            <a:pPr>
              <a:lnSpc>
                <a:spcPct val="90000"/>
              </a:lnSpc>
              <a:buClr>
                <a:srgbClr val="F09A0E"/>
              </a:buClr>
            </a:pPr>
            <a:endParaRPr lang="en-NZ" altLang="en-US" dirty="0">
              <a:solidFill>
                <a:schemeClr val="tx1"/>
              </a:solidFill>
            </a:endParaRPr>
          </a:p>
        </p:txBody>
      </p:sp>
    </p:spTree>
    <p:extLst>
      <p:ext uri="{BB962C8B-B14F-4D97-AF65-F5344CB8AC3E}">
        <p14:creationId xmlns:p14="http://schemas.microsoft.com/office/powerpoint/2010/main" val="14484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8">
            <a:extLst>
              <a:ext uri="{FF2B5EF4-FFF2-40B4-BE49-F238E27FC236}">
                <a16:creationId xmlns:a16="http://schemas.microsoft.com/office/drawing/2014/main" id="{960E696C-7837-4425-BE15-A5EEB74EE5F7}"/>
              </a:ext>
            </a:extLst>
          </p:cNvPr>
          <p:cNvSpPr txBox="1">
            <a:spLocks noChangeArrowheads="1"/>
          </p:cNvSpPr>
          <p:nvPr/>
        </p:nvSpPr>
        <p:spPr bwMode="auto">
          <a:xfrm>
            <a:off x="5898344" y="5086968"/>
            <a:ext cx="146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chemeClr val="accent6">
                    <a:lumMod val="50000"/>
                  </a:schemeClr>
                </a:solidFill>
                <a:cs typeface="Arial" panose="020B0604020202020204" pitchFamily="34" charset="0"/>
              </a:rPr>
              <a:t>Demand</a:t>
            </a:r>
            <a:endParaRPr lang="en-GB" altLang="en-US" sz="2400" b="1" dirty="0">
              <a:solidFill>
                <a:schemeClr val="accent6">
                  <a:lumMod val="50000"/>
                </a:schemeClr>
              </a:solidFill>
              <a:cs typeface="Arial" panose="020B0604020202020204" pitchFamily="34" charset="0"/>
            </a:endParaRPr>
          </a:p>
        </p:txBody>
      </p:sp>
      <p:sp>
        <p:nvSpPr>
          <p:cNvPr id="32" name="Text Box 9">
            <a:extLst>
              <a:ext uri="{FF2B5EF4-FFF2-40B4-BE49-F238E27FC236}">
                <a16:creationId xmlns:a16="http://schemas.microsoft.com/office/drawing/2014/main" id="{9BBBD0E8-4379-43EF-9782-3B478ACF3B7D}"/>
              </a:ext>
            </a:extLst>
          </p:cNvPr>
          <p:cNvSpPr txBox="1">
            <a:spLocks noChangeArrowheads="1"/>
          </p:cNvSpPr>
          <p:nvPr/>
        </p:nvSpPr>
        <p:spPr bwMode="auto">
          <a:xfrm>
            <a:off x="4485426" y="2164046"/>
            <a:ext cx="1236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b="1" dirty="0">
                <a:solidFill>
                  <a:srgbClr val="0070C0"/>
                </a:solidFill>
                <a:cs typeface="Arial" panose="020B0604020202020204" pitchFamily="34" charset="0"/>
              </a:rPr>
              <a:t>Supply</a:t>
            </a:r>
            <a:endParaRPr lang="en-GB" altLang="en-US" sz="2400" b="1" dirty="0">
              <a:solidFill>
                <a:srgbClr val="0070C0"/>
              </a:solidFill>
              <a:cs typeface="Arial" panose="020B0604020202020204" pitchFamily="34" charset="0"/>
            </a:endParaRPr>
          </a:p>
        </p:txBody>
      </p:sp>
      <p:sp>
        <p:nvSpPr>
          <p:cNvPr id="33" name="Line 10">
            <a:extLst>
              <a:ext uri="{FF2B5EF4-FFF2-40B4-BE49-F238E27FC236}">
                <a16:creationId xmlns:a16="http://schemas.microsoft.com/office/drawing/2014/main" id="{F6ED8C8E-2102-4B3B-BB06-065115F0A56D}"/>
              </a:ext>
            </a:extLst>
          </p:cNvPr>
          <p:cNvSpPr>
            <a:spLocks noChangeShapeType="1"/>
          </p:cNvSpPr>
          <p:nvPr/>
        </p:nvSpPr>
        <p:spPr bwMode="auto">
          <a:xfrm flipH="1">
            <a:off x="2381140" y="4063432"/>
            <a:ext cx="2339975" cy="0"/>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NZ"/>
          </a:p>
        </p:txBody>
      </p:sp>
      <p:cxnSp>
        <p:nvCxnSpPr>
          <p:cNvPr id="42" name="Straight Connector 2">
            <a:extLst>
              <a:ext uri="{FF2B5EF4-FFF2-40B4-BE49-F238E27FC236}">
                <a16:creationId xmlns:a16="http://schemas.microsoft.com/office/drawing/2014/main" id="{8097A023-ADFD-49B9-8788-905C21693E53}"/>
              </a:ext>
            </a:extLst>
          </p:cNvPr>
          <p:cNvCxnSpPr>
            <a:cxnSpLocks noChangeShapeType="1"/>
          </p:cNvCxnSpPr>
          <p:nvPr/>
        </p:nvCxnSpPr>
        <p:spPr bwMode="auto">
          <a:xfrm>
            <a:off x="2979627" y="2771208"/>
            <a:ext cx="3313112" cy="2333625"/>
          </a:xfrm>
          <a:prstGeom prst="line">
            <a:avLst/>
          </a:prstGeom>
          <a:noFill/>
          <a:ln w="3810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44" name="Straight Connector 2">
            <a:extLst>
              <a:ext uri="{FF2B5EF4-FFF2-40B4-BE49-F238E27FC236}">
                <a16:creationId xmlns:a16="http://schemas.microsoft.com/office/drawing/2014/main" id="{DBB87225-E307-491E-A117-BDE39A3C4856}"/>
              </a:ext>
            </a:extLst>
          </p:cNvPr>
          <p:cNvCxnSpPr>
            <a:cxnSpLocks noChangeShapeType="1"/>
          </p:cNvCxnSpPr>
          <p:nvPr/>
        </p:nvCxnSpPr>
        <p:spPr bwMode="auto">
          <a:xfrm flipH="1">
            <a:off x="3770202" y="2479108"/>
            <a:ext cx="2017712" cy="3095625"/>
          </a:xfrm>
          <a:prstGeom prst="line">
            <a:avLst/>
          </a:prstGeom>
          <a:noFill/>
          <a:ln w="38100" algn="ctr">
            <a:solidFill>
              <a:srgbClr val="0070C0"/>
            </a:solidFill>
            <a:miter lim="800000"/>
            <a:headEnd/>
            <a:tailEnd/>
          </a:ln>
          <a:extLst>
            <a:ext uri="{909E8E84-426E-40DD-AFC4-6F175D3DCCD1}">
              <a14:hiddenFill xmlns:a14="http://schemas.microsoft.com/office/drawing/2010/main">
                <a:noFill/>
              </a14:hiddenFill>
            </a:ext>
          </a:extLst>
        </p:spPr>
      </p:cxnSp>
      <p:sp>
        <p:nvSpPr>
          <p:cNvPr id="23" name="Line 4">
            <a:extLst>
              <a:ext uri="{FF2B5EF4-FFF2-40B4-BE49-F238E27FC236}">
                <a16:creationId xmlns:a16="http://schemas.microsoft.com/office/drawing/2014/main" id="{CC97408C-74AC-46E6-95AC-A03187F263AA}"/>
              </a:ext>
            </a:extLst>
          </p:cNvPr>
          <p:cNvSpPr>
            <a:spLocks noChangeShapeType="1"/>
          </p:cNvSpPr>
          <p:nvPr/>
        </p:nvSpPr>
        <p:spPr bwMode="auto">
          <a:xfrm>
            <a:off x="2358914" y="1658369"/>
            <a:ext cx="0" cy="4191000"/>
          </a:xfrm>
          <a:prstGeom prst="line">
            <a:avLst/>
          </a:prstGeom>
          <a:noFill/>
          <a:ln w="3810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24" name="Line 5">
            <a:extLst>
              <a:ext uri="{FF2B5EF4-FFF2-40B4-BE49-F238E27FC236}">
                <a16:creationId xmlns:a16="http://schemas.microsoft.com/office/drawing/2014/main" id="{BDC78692-6584-4DBB-A59C-3A22F3FEB099}"/>
              </a:ext>
            </a:extLst>
          </p:cNvPr>
          <p:cNvSpPr>
            <a:spLocks noChangeShapeType="1"/>
          </p:cNvSpPr>
          <p:nvPr/>
        </p:nvSpPr>
        <p:spPr bwMode="auto">
          <a:xfrm>
            <a:off x="2352386" y="5849369"/>
            <a:ext cx="5257800" cy="0"/>
          </a:xfrm>
          <a:prstGeom prst="line">
            <a:avLst/>
          </a:prstGeom>
          <a:noFill/>
          <a:ln w="381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47" name="Text Box 15">
            <a:extLst>
              <a:ext uri="{FF2B5EF4-FFF2-40B4-BE49-F238E27FC236}">
                <a16:creationId xmlns:a16="http://schemas.microsoft.com/office/drawing/2014/main" id="{38939A4C-4505-4BFA-92F0-A5B091B0276F}"/>
              </a:ext>
            </a:extLst>
          </p:cNvPr>
          <p:cNvSpPr txBox="1">
            <a:spLocks noChangeArrowheads="1"/>
          </p:cNvSpPr>
          <p:nvPr/>
        </p:nvSpPr>
        <p:spPr bwMode="auto">
          <a:xfrm>
            <a:off x="1833453" y="3798680"/>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400" dirty="0">
                <a:cs typeface="Arial" panose="020B0604020202020204" pitchFamily="34" charset="0"/>
              </a:rPr>
              <a:t>e1</a:t>
            </a:r>
            <a:endParaRPr lang="en-GB" altLang="en-US" sz="2400" dirty="0">
              <a:cs typeface="Arial" panose="020B0604020202020204" pitchFamily="34" charset="0"/>
            </a:endParaRPr>
          </a:p>
        </p:txBody>
      </p:sp>
      <p:sp>
        <p:nvSpPr>
          <p:cNvPr id="25" name="Text Box 22">
            <a:extLst>
              <a:ext uri="{FF2B5EF4-FFF2-40B4-BE49-F238E27FC236}">
                <a16:creationId xmlns:a16="http://schemas.microsoft.com/office/drawing/2014/main" id="{6BB22712-6707-41A7-B89D-BF4F65D9AEE2}"/>
              </a:ext>
            </a:extLst>
          </p:cNvPr>
          <p:cNvSpPr txBox="1">
            <a:spLocks noChangeArrowheads="1"/>
          </p:cNvSpPr>
          <p:nvPr/>
        </p:nvSpPr>
        <p:spPr bwMode="auto">
          <a:xfrm>
            <a:off x="7610186" y="5603147"/>
            <a:ext cx="3075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84175" indent="-384175">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b="1" i="1" dirty="0">
                <a:latin typeface="Gill Sans MT" panose="020B0502020104020203" pitchFamily="34" charset="0"/>
                <a:cs typeface="Arial" panose="020B0604020202020204" pitchFamily="34" charset="0"/>
              </a:rPr>
              <a:t>Quantity of dollars</a:t>
            </a:r>
            <a:endParaRPr lang="en-GB" altLang="en-US" sz="2600" b="1" i="1" dirty="0">
              <a:latin typeface="Gill Sans MT" panose="020B0502020104020203" pitchFamily="34" charset="0"/>
              <a:cs typeface="Arial" panose="020B0604020202020204" pitchFamily="34" charset="0"/>
            </a:endParaRPr>
          </a:p>
        </p:txBody>
      </p:sp>
      <p:sp>
        <p:nvSpPr>
          <p:cNvPr id="30" name="Slide Number Placeholder 3">
            <a:extLst>
              <a:ext uri="{FF2B5EF4-FFF2-40B4-BE49-F238E27FC236}">
                <a16:creationId xmlns:a16="http://schemas.microsoft.com/office/drawing/2014/main" id="{7FDE140C-6EB3-452D-AEE8-3DB4C603D3C4}"/>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39</a:t>
            </a:fld>
            <a:endParaRPr lang="en-US" dirty="0"/>
          </a:p>
        </p:txBody>
      </p:sp>
      <p:sp>
        <p:nvSpPr>
          <p:cNvPr id="34" name="Text Box 4">
            <a:extLst>
              <a:ext uri="{FF2B5EF4-FFF2-40B4-BE49-F238E27FC236}">
                <a16:creationId xmlns:a16="http://schemas.microsoft.com/office/drawing/2014/main" id="{C4CD88D4-D9AC-4030-B6A9-CEACC4FF425F}"/>
              </a:ext>
            </a:extLst>
          </p:cNvPr>
          <p:cNvSpPr txBox="1">
            <a:spLocks noChangeArrowheads="1"/>
          </p:cNvSpPr>
          <p:nvPr/>
        </p:nvSpPr>
        <p:spPr bwMode="auto">
          <a:xfrm>
            <a:off x="841488" y="698262"/>
            <a:ext cx="5562600" cy="1144929"/>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NZ" altLang="en-US" dirty="0">
                <a:solidFill>
                  <a:schemeClr val="tx1"/>
                </a:solidFill>
              </a:rPr>
              <a:t>Question #9</a:t>
            </a:r>
            <a:br>
              <a:rPr lang="en-US" altLang="en-US" sz="4400" dirty="0">
                <a:solidFill>
                  <a:srgbClr val="7030A0"/>
                </a:solidFill>
              </a:rPr>
            </a:br>
            <a:endParaRPr lang="en-US" sz="4400" dirty="0">
              <a:solidFill>
                <a:srgbClr val="7030A0"/>
              </a:solidFill>
              <a:latin typeface="Calibri" panose="020F0502020204030204" pitchFamily="34" charset="0"/>
              <a:cs typeface="Calibri" panose="020F0502020204030204" pitchFamily="34" charset="0"/>
            </a:endParaRPr>
          </a:p>
        </p:txBody>
      </p:sp>
      <p:sp>
        <p:nvSpPr>
          <p:cNvPr id="4" name="Arrow: Up 3">
            <a:extLst>
              <a:ext uri="{FF2B5EF4-FFF2-40B4-BE49-F238E27FC236}">
                <a16:creationId xmlns:a16="http://schemas.microsoft.com/office/drawing/2014/main" id="{2DE54FE7-1666-4822-A53A-40CEDEBFF39B}"/>
              </a:ext>
            </a:extLst>
          </p:cNvPr>
          <p:cNvSpPr/>
          <p:nvPr/>
        </p:nvSpPr>
        <p:spPr>
          <a:xfrm>
            <a:off x="1318568" y="2625711"/>
            <a:ext cx="514885" cy="112815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cxnSp>
        <p:nvCxnSpPr>
          <p:cNvPr id="19" name="Straight Connector 2">
            <a:extLst>
              <a:ext uri="{FF2B5EF4-FFF2-40B4-BE49-F238E27FC236}">
                <a16:creationId xmlns:a16="http://schemas.microsoft.com/office/drawing/2014/main" id="{D0D57DF1-85CA-41B9-8465-47F08FC00134}"/>
              </a:ext>
            </a:extLst>
          </p:cNvPr>
          <p:cNvCxnSpPr>
            <a:cxnSpLocks noChangeShapeType="1"/>
          </p:cNvCxnSpPr>
          <p:nvPr/>
        </p:nvCxnSpPr>
        <p:spPr bwMode="auto">
          <a:xfrm>
            <a:off x="3559859" y="2185514"/>
            <a:ext cx="3313112" cy="2333625"/>
          </a:xfrm>
          <a:prstGeom prst="line">
            <a:avLst/>
          </a:prstGeom>
          <a:noFill/>
          <a:ln w="38100" algn="ctr">
            <a:solidFill>
              <a:schemeClr val="accent6">
                <a:lumMod val="50000"/>
              </a:schemeClr>
            </a:solidFill>
            <a:miter lim="800000"/>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7ED4F2AB-0A9B-452D-8FD7-11461C985953}"/>
              </a:ext>
            </a:extLst>
          </p:cNvPr>
          <p:cNvCxnSpPr/>
          <p:nvPr/>
        </p:nvCxnSpPr>
        <p:spPr>
          <a:xfrm flipH="1" flipV="1">
            <a:off x="2352386" y="3302819"/>
            <a:ext cx="2864029" cy="49507"/>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D5FAD1B-C309-4DD6-8EB6-08DC34A6883B}"/>
              </a:ext>
            </a:extLst>
          </p:cNvPr>
          <p:cNvSpPr txBox="1"/>
          <p:nvPr/>
        </p:nvSpPr>
        <p:spPr>
          <a:xfrm>
            <a:off x="6733841" y="1884653"/>
            <a:ext cx="5354158" cy="2246769"/>
          </a:xfrm>
          <a:prstGeom prst="rect">
            <a:avLst/>
          </a:prstGeom>
        </p:spPr>
        <p:txBody>
          <a:bodyPr vert="horz" wrap="none" rtlCol="0">
            <a:spAutoFit/>
          </a:bodyPr>
          <a:lstStyle/>
          <a:p>
            <a:r>
              <a:rPr lang="en-US" sz="2800" dirty="0"/>
              <a:t>If investors demand more NZ</a:t>
            </a:r>
          </a:p>
          <a:p>
            <a:r>
              <a:rPr lang="en-US" sz="2800" dirty="0"/>
              <a:t>dollars then demand for dollars </a:t>
            </a:r>
          </a:p>
          <a:p>
            <a:r>
              <a:rPr lang="en-US" sz="2800" dirty="0"/>
              <a:t>Increases. This leads to an increase </a:t>
            </a:r>
          </a:p>
          <a:p>
            <a:r>
              <a:rPr lang="en-US" sz="2800" dirty="0"/>
              <a:t>in the exchange rate and </a:t>
            </a:r>
          </a:p>
          <a:p>
            <a:r>
              <a:rPr lang="en-US" sz="2800" dirty="0"/>
              <a:t>an appreciation of the dollar</a:t>
            </a:r>
            <a:endParaRPr lang="en-NZ" sz="2800" dirty="0"/>
          </a:p>
        </p:txBody>
      </p:sp>
    </p:spTree>
    <p:extLst>
      <p:ext uri="{BB962C8B-B14F-4D97-AF65-F5344CB8AC3E}">
        <p14:creationId xmlns:p14="http://schemas.microsoft.com/office/powerpoint/2010/main" val="416968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17B481-47AB-4429-A79F-0523C6A7B491}"/>
              </a:ext>
            </a:extLst>
          </p:cNvPr>
          <p:cNvSpPr/>
          <p:nvPr/>
        </p:nvSpPr>
        <p:spPr>
          <a:xfrm>
            <a:off x="466725" y="1430715"/>
            <a:ext cx="11468100" cy="3970318"/>
          </a:xfrm>
          <a:prstGeom prst="rect">
            <a:avLst/>
          </a:prstGeom>
        </p:spPr>
        <p:txBody>
          <a:bodyPr wrap="square">
            <a:spAutoFit/>
          </a:bodyPr>
          <a:lstStyle/>
          <a:p>
            <a:r>
              <a:rPr lang="en-NZ" sz="2800" b="1" dirty="0"/>
              <a:t>What proportion of China or India is “rich enough” (making US $32-$64K)?</a:t>
            </a:r>
          </a:p>
          <a:p>
            <a:pPr marL="457200" indent="-457200">
              <a:buFont typeface="Arial" panose="020B0604020202020204" pitchFamily="34" charset="0"/>
              <a:buChar char="•"/>
            </a:pPr>
            <a:r>
              <a:rPr lang="en-NZ" sz="2800" b="1" dirty="0">
                <a:solidFill>
                  <a:srgbClr val="0070C0"/>
                </a:solidFill>
              </a:rPr>
              <a:t>Population approx. 1 billion! </a:t>
            </a:r>
          </a:p>
          <a:p>
            <a:pPr marL="457200" indent="-457200">
              <a:buFont typeface="Arial" panose="020B0604020202020204" pitchFamily="34" charset="0"/>
              <a:buChar char="•"/>
            </a:pPr>
            <a:r>
              <a:rPr lang="en-NZ" sz="2800" b="1" dirty="0">
                <a:solidFill>
                  <a:srgbClr val="0070C0"/>
                </a:solidFill>
              </a:rPr>
              <a:t>1%? That is 10 million people…</a:t>
            </a:r>
          </a:p>
          <a:p>
            <a:pPr marL="457200" indent="-457200">
              <a:buFont typeface="Arial" panose="020B0604020202020204" pitchFamily="34" charset="0"/>
              <a:buChar char="•"/>
            </a:pPr>
            <a:r>
              <a:rPr lang="en-NZ" sz="2800" b="1" dirty="0">
                <a:solidFill>
                  <a:srgbClr val="0070C0"/>
                </a:solidFill>
              </a:rPr>
              <a:t>5%? That is 50 million people</a:t>
            </a:r>
          </a:p>
          <a:p>
            <a:endParaRPr lang="en-NZ" sz="2800" b="1" dirty="0">
              <a:solidFill>
                <a:srgbClr val="FF0000"/>
              </a:solidFill>
            </a:endParaRPr>
          </a:p>
          <a:p>
            <a:endParaRPr lang="en-NZ" sz="2800" b="1" dirty="0">
              <a:solidFill>
                <a:srgbClr val="FF0000"/>
              </a:solidFill>
            </a:endParaRPr>
          </a:p>
          <a:p>
            <a:r>
              <a:rPr lang="en-NZ" sz="2800" b="1" dirty="0"/>
              <a:t>In 30 years’ time Nigeria will have 400 million people</a:t>
            </a:r>
          </a:p>
          <a:p>
            <a:pPr marL="457200" indent="-457200">
              <a:buFont typeface="Arial" panose="020B0604020202020204" pitchFamily="34" charset="0"/>
              <a:buChar char="•"/>
            </a:pPr>
            <a:r>
              <a:rPr lang="en-NZ" sz="2800" dirty="0"/>
              <a:t>If 10% are “rich enough”, that is 40 million people, </a:t>
            </a:r>
            <a:r>
              <a:rPr lang="en-NZ" sz="2800" b="1" dirty="0">
                <a:solidFill>
                  <a:srgbClr val="0070C0"/>
                </a:solidFill>
              </a:rPr>
              <a:t>nearly the size of Scandinavia and Australia COMBINED.</a:t>
            </a:r>
          </a:p>
        </p:txBody>
      </p:sp>
      <p:sp>
        <p:nvSpPr>
          <p:cNvPr id="8" name="Text Box 4">
            <a:extLst>
              <a:ext uri="{FF2B5EF4-FFF2-40B4-BE49-F238E27FC236}">
                <a16:creationId xmlns:a16="http://schemas.microsoft.com/office/drawing/2014/main" id="{2413B717-B6C6-47B0-89A6-B8BF86954205}"/>
              </a:ext>
            </a:extLst>
          </p:cNvPr>
          <p:cNvSpPr txBox="1">
            <a:spLocks noChangeArrowheads="1"/>
          </p:cNvSpPr>
          <p:nvPr/>
        </p:nvSpPr>
        <p:spPr bwMode="auto">
          <a:xfrm>
            <a:off x="387258" y="262419"/>
            <a:ext cx="9099642" cy="101566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Why do we need to understand the global economy?</a:t>
            </a:r>
            <a:br>
              <a:rPr lang="en-NZ" altLang="en-US" dirty="0">
                <a:solidFill>
                  <a:schemeClr val="tx1"/>
                </a:solidFill>
              </a:rPr>
            </a:br>
            <a:r>
              <a:rPr lang="en-NZ" altLang="en-US" sz="2800" dirty="0">
                <a:solidFill>
                  <a:srgbClr val="7030A0"/>
                </a:solidFill>
              </a:rPr>
              <a:t>1.  </a:t>
            </a:r>
            <a:r>
              <a:rPr lang="en-NZ" sz="2800" dirty="0">
                <a:solidFill>
                  <a:srgbClr val="7030A0"/>
                </a:solidFill>
              </a:rPr>
              <a:t>Where are the customers?</a:t>
            </a:r>
            <a:endParaRPr lang="en-US" altLang="zh-CN" sz="2800" dirty="0">
              <a:solidFill>
                <a:srgbClr val="7030A0"/>
              </a:solidFill>
            </a:endParaRPr>
          </a:p>
        </p:txBody>
      </p:sp>
      <p:sp>
        <p:nvSpPr>
          <p:cNvPr id="4" name="Slide Number Placeholder 3">
            <a:extLst>
              <a:ext uri="{FF2B5EF4-FFF2-40B4-BE49-F238E27FC236}">
                <a16:creationId xmlns:a16="http://schemas.microsoft.com/office/drawing/2014/main" id="{3B66AA0C-B084-4A04-93C7-63F1535018FA}"/>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4</a:t>
            </a:fld>
            <a:endParaRPr lang="en-US" dirty="0"/>
          </a:p>
        </p:txBody>
      </p:sp>
    </p:spTree>
    <p:extLst>
      <p:ext uri="{BB962C8B-B14F-4D97-AF65-F5344CB8AC3E}">
        <p14:creationId xmlns:p14="http://schemas.microsoft.com/office/powerpoint/2010/main" val="3815606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DF6EE9B-8A5E-4FF6-90BF-CE3E8D0BAB4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40</a:t>
            </a:fld>
            <a:endParaRPr lang="en-US" dirty="0"/>
          </a:p>
        </p:txBody>
      </p:sp>
      <p:sp>
        <p:nvSpPr>
          <p:cNvPr id="7" name="Text Box 4">
            <a:extLst>
              <a:ext uri="{FF2B5EF4-FFF2-40B4-BE49-F238E27FC236}">
                <a16:creationId xmlns:a16="http://schemas.microsoft.com/office/drawing/2014/main" id="{DD24341B-8DC2-48A5-8E9D-845A2AB29B86}"/>
              </a:ext>
            </a:extLst>
          </p:cNvPr>
          <p:cNvSpPr txBox="1">
            <a:spLocks noChangeArrowheads="1"/>
          </p:cNvSpPr>
          <p:nvPr/>
        </p:nvSpPr>
        <p:spPr bwMode="auto">
          <a:xfrm>
            <a:off x="533400" y="1052477"/>
            <a:ext cx="10896600" cy="4672048"/>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Question #10</a:t>
            </a:r>
          </a:p>
          <a:p>
            <a:r>
              <a:rPr lang="en-NZ" b="0" dirty="0">
                <a:solidFill>
                  <a:schemeClr val="tx1"/>
                </a:solidFill>
              </a:rPr>
              <a:t>If the NZ dollar appreciates in value vis-à-vis the US dollar then:</a:t>
            </a:r>
          </a:p>
          <a:p>
            <a:r>
              <a:rPr lang="en-NZ" b="0" dirty="0">
                <a:solidFill>
                  <a:schemeClr val="tx1"/>
                </a:solidFill>
              </a:rPr>
              <a:t> </a:t>
            </a:r>
          </a:p>
          <a:p>
            <a:r>
              <a:rPr lang="en-NZ" b="0" dirty="0">
                <a:solidFill>
                  <a:schemeClr val="tx1"/>
                </a:solidFill>
              </a:rPr>
              <a:t>NZ importers of US goods are better off since US goods are now relatively cheaper.</a:t>
            </a:r>
          </a:p>
          <a:p>
            <a:pPr>
              <a:lnSpc>
                <a:spcPct val="90000"/>
              </a:lnSpc>
              <a:buClr>
                <a:srgbClr val="F09A0E"/>
              </a:buClr>
            </a:pPr>
            <a:endParaRPr lang="en-NZ" altLang="en-US" dirty="0">
              <a:solidFill>
                <a:schemeClr val="tx1"/>
              </a:solidFill>
            </a:endParaRPr>
          </a:p>
          <a:p>
            <a:pPr>
              <a:lnSpc>
                <a:spcPct val="90000"/>
              </a:lnSpc>
              <a:buClr>
                <a:srgbClr val="F09A0E"/>
              </a:buClr>
            </a:pPr>
            <a:endParaRPr lang="en-NZ" altLang="en-US" dirty="0">
              <a:solidFill>
                <a:schemeClr val="tx1"/>
              </a:solidFill>
            </a:endParaRPr>
          </a:p>
        </p:txBody>
      </p:sp>
    </p:spTree>
    <p:extLst>
      <p:ext uri="{BB962C8B-B14F-4D97-AF65-F5344CB8AC3E}">
        <p14:creationId xmlns:p14="http://schemas.microsoft.com/office/powerpoint/2010/main" val="257336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6E5ACF9F-B550-4F31-A5C2-BD1018BB5625}"/>
              </a:ext>
            </a:extLst>
          </p:cNvPr>
          <p:cNvSpPr txBox="1">
            <a:spLocks noChangeArrowheads="1"/>
          </p:cNvSpPr>
          <p:nvPr/>
        </p:nvSpPr>
        <p:spPr bwMode="auto">
          <a:xfrm>
            <a:off x="515410" y="397748"/>
            <a:ext cx="8528050" cy="584775"/>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zh-CN" dirty="0">
                <a:solidFill>
                  <a:schemeClr val="tx1"/>
                </a:solidFill>
                <a:latin typeface="Calibri" panose="020F0502020204030204" pitchFamily="34" charset="0"/>
                <a:cs typeface="Calibri" panose="020F0502020204030204" pitchFamily="34" charset="0"/>
              </a:rPr>
              <a:t>Learning Outcomes</a:t>
            </a:r>
            <a:endParaRPr lang="en-US" altLang="zh-CN" dirty="0">
              <a:solidFill>
                <a:schemeClr val="tx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C389E49-7348-46D7-82B8-96C17FE341DF}"/>
              </a:ext>
            </a:extLst>
          </p:cNvPr>
          <p:cNvSpPr/>
          <p:nvPr/>
        </p:nvSpPr>
        <p:spPr>
          <a:xfrm>
            <a:off x="515410" y="1315322"/>
            <a:ext cx="11095565" cy="4549835"/>
          </a:xfrm>
          <a:prstGeom prst="rect">
            <a:avLst/>
          </a:prstGeom>
        </p:spPr>
        <p:txBody>
          <a:bodyPr wrap="square">
            <a:spAutoFit/>
          </a:bodyPr>
          <a:lstStyle/>
          <a:p>
            <a:pPr>
              <a:lnSpc>
                <a:spcPct val="150000"/>
              </a:lnSpc>
            </a:pPr>
            <a:r>
              <a:rPr lang="en-US" sz="2800" dirty="0">
                <a:cs typeface="Calibri" panose="020F0502020204030204" pitchFamily="34" charset="0"/>
              </a:rPr>
              <a:t>Upon successful completion of this week’s module, you should be able to: </a:t>
            </a:r>
          </a:p>
          <a:p>
            <a:pPr marL="285750" indent="-285750">
              <a:lnSpc>
                <a:spcPct val="150000"/>
              </a:lnSpc>
              <a:buFont typeface="Arial" panose="020B0604020202020204" pitchFamily="34" charset="0"/>
              <a:buChar char="•"/>
            </a:pPr>
            <a:r>
              <a:rPr lang="en-US" sz="2800" dirty="0"/>
              <a:t>distinguish </a:t>
            </a:r>
            <a:r>
              <a:rPr lang="en-US" sz="2800" b="1" dirty="0"/>
              <a:t>nominal</a:t>
            </a:r>
            <a:r>
              <a:rPr lang="en-US" sz="2800" dirty="0"/>
              <a:t> and </a:t>
            </a:r>
            <a:r>
              <a:rPr lang="en-US" sz="2800" b="1" dirty="0"/>
              <a:t>real</a:t>
            </a:r>
            <a:r>
              <a:rPr lang="en-US" sz="2800" dirty="0"/>
              <a:t> exchange rates,</a:t>
            </a:r>
          </a:p>
          <a:p>
            <a:pPr marL="285750" indent="-285750">
              <a:lnSpc>
                <a:spcPct val="150000"/>
              </a:lnSpc>
              <a:buFont typeface="Arial" panose="020B0604020202020204" pitchFamily="34" charset="0"/>
              <a:buChar char="•"/>
            </a:pPr>
            <a:r>
              <a:rPr lang="en-US" sz="2800" dirty="0"/>
              <a:t>explain the </a:t>
            </a:r>
            <a:r>
              <a:rPr lang="en-US" sz="2800" b="1" dirty="0"/>
              <a:t>exchange rate determination </a:t>
            </a:r>
            <a:r>
              <a:rPr lang="en-US" sz="2800" dirty="0"/>
              <a:t>in the currency market; </a:t>
            </a:r>
          </a:p>
          <a:p>
            <a:pPr marL="285750" indent="-285750">
              <a:lnSpc>
                <a:spcPct val="150000"/>
              </a:lnSpc>
              <a:buFont typeface="Arial" panose="020B0604020202020204" pitchFamily="34" charset="0"/>
              <a:buChar char="•"/>
            </a:pPr>
            <a:r>
              <a:rPr lang="en-US" sz="2800" dirty="0"/>
              <a:t>use the </a:t>
            </a:r>
            <a:r>
              <a:rPr lang="en-US" sz="2800" b="1" dirty="0"/>
              <a:t>purchasing power parity </a:t>
            </a:r>
            <a:r>
              <a:rPr lang="en-US" sz="2800" dirty="0"/>
              <a:t>to determine currency undervaluation or overvaluation;</a:t>
            </a:r>
          </a:p>
          <a:p>
            <a:pPr marL="285750" indent="-285750">
              <a:lnSpc>
                <a:spcPct val="150000"/>
              </a:lnSpc>
              <a:buFont typeface="Arial" panose="020B0604020202020204" pitchFamily="34" charset="0"/>
              <a:buChar char="•"/>
            </a:pPr>
            <a:r>
              <a:rPr lang="en-US" sz="2800" dirty="0"/>
              <a:t>explain the mechanism of </a:t>
            </a:r>
            <a:r>
              <a:rPr lang="en-US" sz="2800" b="1" dirty="0"/>
              <a:t>currency manipulation </a:t>
            </a:r>
            <a:r>
              <a:rPr lang="en-US" sz="2800" dirty="0"/>
              <a:t>and its impacts on net exports.</a:t>
            </a:r>
          </a:p>
        </p:txBody>
      </p:sp>
      <p:sp>
        <p:nvSpPr>
          <p:cNvPr id="8" name="Slide Number Placeholder 3">
            <a:extLst>
              <a:ext uri="{FF2B5EF4-FFF2-40B4-BE49-F238E27FC236}">
                <a16:creationId xmlns:a16="http://schemas.microsoft.com/office/drawing/2014/main" id="{0345D1B5-D5B4-42EE-A85A-ACBE68E436C5}"/>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41</a:t>
            </a:fld>
            <a:endParaRPr lang="en-US" dirty="0"/>
          </a:p>
        </p:txBody>
      </p:sp>
    </p:spTree>
    <p:extLst>
      <p:ext uri="{BB962C8B-B14F-4D97-AF65-F5344CB8AC3E}">
        <p14:creationId xmlns:p14="http://schemas.microsoft.com/office/powerpoint/2010/main" val="4287699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059739-7E95-4EDD-A22C-A4C132CDD010}"/>
              </a:ext>
            </a:extLst>
          </p:cNvPr>
          <p:cNvSpPr/>
          <p:nvPr/>
        </p:nvSpPr>
        <p:spPr>
          <a:xfrm>
            <a:off x="38101" y="279400"/>
            <a:ext cx="5206999" cy="6401753"/>
          </a:xfrm>
          <a:prstGeom prst="rect">
            <a:avLst/>
          </a:prstGeom>
          <a:solidFill>
            <a:schemeClr val="bg1"/>
          </a:solidFill>
        </p:spPr>
        <p:txBody>
          <a:bodyPr wrap="square">
            <a:spAutoFit/>
          </a:bodyPr>
          <a:lstStyle/>
          <a:p>
            <a:r>
              <a:rPr lang="en-US" altLang="en-US" sz="2800" b="1" dirty="0">
                <a:solidFill>
                  <a:srgbClr val="7030A0"/>
                </a:solidFill>
              </a:rPr>
              <a:t>Big Mac Index</a:t>
            </a:r>
          </a:p>
          <a:p>
            <a:pPr marL="342900" indent="-342900">
              <a:buFont typeface="Wingdings" panose="05000000000000000000" pitchFamily="2" charset="2"/>
              <a:buChar char="Ø"/>
            </a:pPr>
            <a:r>
              <a:rPr lang="en-US" sz="2600" dirty="0"/>
              <a:t>Twice a year, </a:t>
            </a:r>
            <a:r>
              <a:rPr lang="en-US" sz="2600" b="1" i="1" dirty="0"/>
              <a:t>the Economist Magazine </a:t>
            </a:r>
            <a:r>
              <a:rPr lang="en-US" sz="2600" dirty="0"/>
              <a:t>sends out people to purchase Big Macs all over the world. </a:t>
            </a:r>
          </a:p>
          <a:p>
            <a:pPr marL="342900" indent="-342900">
              <a:buFont typeface="Wingdings" panose="05000000000000000000" pitchFamily="2" charset="2"/>
              <a:buChar char="Ø"/>
            </a:pPr>
            <a:endParaRPr lang="en-US" sz="1000" dirty="0"/>
          </a:p>
          <a:p>
            <a:pPr marL="342900" indent="-342900">
              <a:buFont typeface="Wingdings" panose="05000000000000000000" pitchFamily="2" charset="2"/>
              <a:buChar char="Ø"/>
            </a:pPr>
            <a:r>
              <a:rPr lang="en-US" sz="2600" dirty="0"/>
              <a:t>After they’ve eaten, they then convert the price they paid into dollars, and the index can show whether a currency is under or overvalued when compared to </a:t>
            </a:r>
            <a:br>
              <a:rPr lang="en-US" sz="2600" dirty="0"/>
            </a:br>
            <a:r>
              <a:rPr lang="en-US" sz="2600" dirty="0"/>
              <a:t>the US dollar. </a:t>
            </a:r>
          </a:p>
          <a:p>
            <a:pPr marL="342900" indent="-342900">
              <a:buFont typeface="Wingdings" panose="05000000000000000000" pitchFamily="2" charset="2"/>
              <a:buChar char="Ø"/>
            </a:pPr>
            <a:endParaRPr lang="en-US" sz="1000" dirty="0"/>
          </a:p>
          <a:p>
            <a:pPr marL="342900" indent="-342900">
              <a:buFont typeface="Wingdings" panose="05000000000000000000" pitchFamily="2" charset="2"/>
              <a:buChar char="Ø"/>
            </a:pPr>
            <a:r>
              <a:rPr lang="en-US" sz="2600" dirty="0"/>
              <a:t>Basically, the less you pay for a </a:t>
            </a:r>
            <a:br>
              <a:rPr lang="en-US" sz="2600" dirty="0"/>
            </a:br>
            <a:r>
              <a:rPr lang="en-US" sz="2600" dirty="0"/>
              <a:t>Big Mac in a country after it’s been converted into dollars, the more that currency is </a:t>
            </a:r>
            <a:r>
              <a:rPr lang="en-US" sz="2600" b="1" dirty="0">
                <a:solidFill>
                  <a:schemeClr val="accent6">
                    <a:lumMod val="50000"/>
                  </a:schemeClr>
                </a:solidFill>
              </a:rPr>
              <a:t>undervalued</a:t>
            </a:r>
            <a:r>
              <a:rPr lang="en-US" sz="2600" dirty="0"/>
              <a:t>.</a:t>
            </a:r>
          </a:p>
        </p:txBody>
      </p:sp>
      <p:pic>
        <p:nvPicPr>
          <p:cNvPr id="16" name="Picture 15" descr="A picture containing text, food, snack food, screenshot&#10;&#10;Description automatically generated">
            <a:extLst>
              <a:ext uri="{FF2B5EF4-FFF2-40B4-BE49-F238E27FC236}">
                <a16:creationId xmlns:a16="http://schemas.microsoft.com/office/drawing/2014/main" id="{49159655-6FFB-4C61-8980-0D28D9273583}"/>
              </a:ext>
            </a:extLst>
          </p:cNvPr>
          <p:cNvPicPr>
            <a:picLocks noChangeAspect="1"/>
          </p:cNvPicPr>
          <p:nvPr/>
        </p:nvPicPr>
        <p:blipFill>
          <a:blip r:embed="rId2"/>
          <a:stretch>
            <a:fillRect/>
          </a:stretch>
        </p:blipFill>
        <p:spPr>
          <a:xfrm>
            <a:off x="5124449" y="109537"/>
            <a:ext cx="7042150" cy="6748463"/>
          </a:xfrm>
          <a:prstGeom prst="rect">
            <a:avLst/>
          </a:prstGeom>
        </p:spPr>
      </p:pic>
      <p:sp>
        <p:nvSpPr>
          <p:cNvPr id="4" name="Slide Number Placeholder 3">
            <a:extLst>
              <a:ext uri="{FF2B5EF4-FFF2-40B4-BE49-F238E27FC236}">
                <a16:creationId xmlns:a16="http://schemas.microsoft.com/office/drawing/2014/main" id="{9B1F39B1-B990-4C74-AA1E-FDBC90B634B0}"/>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42</a:t>
            </a:fld>
            <a:endParaRPr lang="en-US" dirty="0"/>
          </a:p>
        </p:txBody>
      </p:sp>
    </p:spTree>
    <p:extLst>
      <p:ext uri="{BB962C8B-B14F-4D97-AF65-F5344CB8AC3E}">
        <p14:creationId xmlns:p14="http://schemas.microsoft.com/office/powerpoint/2010/main" val="1822291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1868B43-AF67-4884-A3D5-B6310BECEF2F}"/>
              </a:ext>
            </a:extLst>
          </p:cNvPr>
          <p:cNvGrpSpPr/>
          <p:nvPr/>
        </p:nvGrpSpPr>
        <p:grpSpPr>
          <a:xfrm>
            <a:off x="-141198" y="28575"/>
            <a:ext cx="9221698" cy="6829425"/>
            <a:chOff x="-141198" y="28575"/>
            <a:chExt cx="9221698" cy="6829425"/>
          </a:xfrm>
        </p:grpSpPr>
        <p:pic>
          <p:nvPicPr>
            <p:cNvPr id="2" name="Picture 1">
              <a:extLst>
                <a:ext uri="{FF2B5EF4-FFF2-40B4-BE49-F238E27FC236}">
                  <a16:creationId xmlns:a16="http://schemas.microsoft.com/office/drawing/2014/main" id="{96C779E2-0E99-45B5-B9F7-3B545C6B7CED}"/>
                </a:ext>
              </a:extLst>
            </p:cNvPr>
            <p:cNvPicPr>
              <a:picLocks noChangeAspect="1"/>
            </p:cNvPicPr>
            <p:nvPr/>
          </p:nvPicPr>
          <p:blipFill>
            <a:blip r:embed="rId2"/>
            <a:stretch>
              <a:fillRect/>
            </a:stretch>
          </p:blipFill>
          <p:spPr>
            <a:xfrm>
              <a:off x="-141198" y="28575"/>
              <a:ext cx="9221698" cy="6468177"/>
            </a:xfrm>
            <a:prstGeom prst="rect">
              <a:avLst/>
            </a:prstGeom>
          </p:spPr>
        </p:pic>
        <p:sp>
          <p:nvSpPr>
            <p:cNvPr id="15" name="Rectangle 14">
              <a:extLst>
                <a:ext uri="{FF2B5EF4-FFF2-40B4-BE49-F238E27FC236}">
                  <a16:creationId xmlns:a16="http://schemas.microsoft.com/office/drawing/2014/main" id="{22473C4E-A382-4313-B09D-904579B16C43}"/>
                </a:ext>
              </a:extLst>
            </p:cNvPr>
            <p:cNvSpPr/>
            <p:nvPr/>
          </p:nvSpPr>
          <p:spPr>
            <a:xfrm>
              <a:off x="1583375" y="6488668"/>
              <a:ext cx="6082393" cy="369332"/>
            </a:xfrm>
            <a:prstGeom prst="rect">
              <a:avLst/>
            </a:prstGeom>
            <a:noFill/>
          </p:spPr>
          <p:txBody>
            <a:bodyPr wrap="square">
              <a:spAutoFit/>
            </a:bodyPr>
            <a:lstStyle/>
            <a:p>
              <a:r>
                <a:rPr lang="en-US" b="1" dirty="0"/>
                <a:t>Currency Under(-)/Over(+) valuation against the US dollar (%)</a:t>
              </a:r>
            </a:p>
          </p:txBody>
        </p:sp>
      </p:grpSp>
      <p:sp>
        <p:nvSpPr>
          <p:cNvPr id="6" name="Rectangle 5">
            <a:extLst>
              <a:ext uri="{FF2B5EF4-FFF2-40B4-BE49-F238E27FC236}">
                <a16:creationId xmlns:a16="http://schemas.microsoft.com/office/drawing/2014/main" id="{63626AE0-E1D8-4DCD-8246-E693CC097593}"/>
              </a:ext>
            </a:extLst>
          </p:cNvPr>
          <p:cNvSpPr/>
          <p:nvPr/>
        </p:nvSpPr>
        <p:spPr>
          <a:xfrm>
            <a:off x="8856312" y="325783"/>
            <a:ext cx="3139534" cy="954107"/>
          </a:xfrm>
          <a:prstGeom prst="rect">
            <a:avLst/>
          </a:prstGeom>
          <a:solidFill>
            <a:schemeClr val="bg1"/>
          </a:solidFill>
        </p:spPr>
        <p:txBody>
          <a:bodyPr wrap="square">
            <a:spAutoFit/>
          </a:bodyPr>
          <a:lstStyle/>
          <a:p>
            <a:endParaRPr lang="en-US" sz="2800" dirty="0"/>
          </a:p>
          <a:p>
            <a:endParaRPr lang="en-US" sz="2800" dirty="0"/>
          </a:p>
        </p:txBody>
      </p:sp>
      <p:sp>
        <p:nvSpPr>
          <p:cNvPr id="3" name="Rectangle 2">
            <a:extLst>
              <a:ext uri="{FF2B5EF4-FFF2-40B4-BE49-F238E27FC236}">
                <a16:creationId xmlns:a16="http://schemas.microsoft.com/office/drawing/2014/main" id="{004E2AC3-F6B1-4BA2-84AF-FB6274813E5C}"/>
              </a:ext>
            </a:extLst>
          </p:cNvPr>
          <p:cNvSpPr/>
          <p:nvPr/>
        </p:nvSpPr>
        <p:spPr>
          <a:xfrm>
            <a:off x="8545195" y="6188214"/>
            <a:ext cx="3667124" cy="523220"/>
          </a:xfrm>
          <a:prstGeom prst="rect">
            <a:avLst/>
          </a:prstGeom>
          <a:solidFill>
            <a:schemeClr val="bg1"/>
          </a:solidFill>
        </p:spPr>
        <p:txBody>
          <a:bodyPr wrap="square">
            <a:spAutoFit/>
          </a:bodyPr>
          <a:lstStyle/>
          <a:p>
            <a:r>
              <a:rPr lang="en-US" sz="1400" b="1" dirty="0"/>
              <a:t>Source: </a:t>
            </a:r>
            <a:r>
              <a:rPr lang="en-US" sz="1400" b="1" dirty="0">
                <a:hlinkClick r:id="rId3"/>
              </a:rPr>
              <a:t>https://www.cfr.org/blog/mini-mac-shows-chinas-currency-shifting-undervaluation</a:t>
            </a:r>
            <a:r>
              <a:rPr lang="en-US" sz="1400" b="1" dirty="0"/>
              <a:t> </a:t>
            </a:r>
          </a:p>
        </p:txBody>
      </p:sp>
      <p:pic>
        <p:nvPicPr>
          <p:cNvPr id="8" name="Picture 7">
            <a:hlinkClick r:id="rId4"/>
            <a:extLst>
              <a:ext uri="{FF2B5EF4-FFF2-40B4-BE49-F238E27FC236}">
                <a16:creationId xmlns:a16="http://schemas.microsoft.com/office/drawing/2014/main" id="{5351162C-5177-4833-8A14-FD31DF6B43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0440" y="539026"/>
            <a:ext cx="1765251" cy="1228110"/>
          </a:xfrm>
          <a:prstGeom prst="rect">
            <a:avLst/>
          </a:prstGeom>
        </p:spPr>
      </p:pic>
      <p:pic>
        <p:nvPicPr>
          <p:cNvPr id="9" name="Picture 8">
            <a:hlinkClick r:id="rId6"/>
            <a:extLst>
              <a:ext uri="{FF2B5EF4-FFF2-40B4-BE49-F238E27FC236}">
                <a16:creationId xmlns:a16="http://schemas.microsoft.com/office/drawing/2014/main" id="{2531B28C-6514-4751-ACD8-EE8F74FCAA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1596" y="562101"/>
            <a:ext cx="1488344" cy="1488344"/>
          </a:xfrm>
          <a:prstGeom prst="rect">
            <a:avLst/>
          </a:prstGeom>
        </p:spPr>
      </p:pic>
      <p:grpSp>
        <p:nvGrpSpPr>
          <p:cNvPr id="14" name="Group 13">
            <a:extLst>
              <a:ext uri="{FF2B5EF4-FFF2-40B4-BE49-F238E27FC236}">
                <a16:creationId xmlns:a16="http://schemas.microsoft.com/office/drawing/2014/main" id="{D1215D49-FFEB-4347-87D8-E0A7B089FFF0}"/>
              </a:ext>
            </a:extLst>
          </p:cNvPr>
          <p:cNvGrpSpPr/>
          <p:nvPr/>
        </p:nvGrpSpPr>
        <p:grpSpPr>
          <a:xfrm>
            <a:off x="5716817" y="4057185"/>
            <a:ext cx="5417908" cy="1938992"/>
            <a:chOff x="5716817" y="4057185"/>
            <a:chExt cx="5417908" cy="1938992"/>
          </a:xfrm>
        </p:grpSpPr>
        <p:sp>
          <p:nvSpPr>
            <p:cNvPr id="12" name="Rounded Rectangle 24">
              <a:extLst>
                <a:ext uri="{FF2B5EF4-FFF2-40B4-BE49-F238E27FC236}">
                  <a16:creationId xmlns:a16="http://schemas.microsoft.com/office/drawing/2014/main" id="{641F0246-B02F-453B-B03B-5FA541551D68}"/>
                </a:ext>
              </a:extLst>
            </p:cNvPr>
            <p:cNvSpPr/>
            <p:nvPr/>
          </p:nvSpPr>
          <p:spPr>
            <a:xfrm>
              <a:off x="5716817" y="4358640"/>
              <a:ext cx="2866478" cy="231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7030A0"/>
                </a:solidFill>
              </a:endParaRPr>
            </a:p>
          </p:txBody>
        </p:sp>
        <p:sp>
          <p:nvSpPr>
            <p:cNvPr id="5" name="Rectangle 4">
              <a:extLst>
                <a:ext uri="{FF2B5EF4-FFF2-40B4-BE49-F238E27FC236}">
                  <a16:creationId xmlns:a16="http://schemas.microsoft.com/office/drawing/2014/main" id="{E29786BA-1F82-45CD-8FFF-F0C5197AF039}"/>
                </a:ext>
              </a:extLst>
            </p:cNvPr>
            <p:cNvSpPr/>
            <p:nvPr/>
          </p:nvSpPr>
          <p:spPr>
            <a:xfrm>
              <a:off x="8655776" y="4057185"/>
              <a:ext cx="2478949" cy="1938992"/>
            </a:xfrm>
            <a:prstGeom prst="rect">
              <a:avLst/>
            </a:prstGeom>
            <a:solidFill>
              <a:schemeClr val="bg1">
                <a:lumMod val="95000"/>
              </a:schemeClr>
            </a:solidFill>
            <a:ln>
              <a:noFill/>
            </a:ln>
          </p:spPr>
          <p:txBody>
            <a:bodyPr wrap="square">
              <a:spAutoFit/>
            </a:bodyPr>
            <a:lstStyle/>
            <a:p>
              <a:r>
                <a:rPr lang="en-US" sz="2400" dirty="0"/>
                <a:t>According to the Mini Mac Index, NZ dollar was undervalued only by </a:t>
              </a:r>
              <a:r>
                <a:rPr lang="en-US" sz="2400" b="1" dirty="0">
                  <a:solidFill>
                    <a:srgbClr val="FF0000"/>
                  </a:solidFill>
                </a:rPr>
                <a:t>1.4%</a:t>
              </a:r>
              <a:r>
                <a:rPr lang="en-US" sz="2400" dirty="0"/>
                <a:t> in 2019. </a:t>
              </a:r>
            </a:p>
          </p:txBody>
        </p:sp>
      </p:grpSp>
      <p:grpSp>
        <p:nvGrpSpPr>
          <p:cNvPr id="13" name="Group 12">
            <a:extLst>
              <a:ext uri="{FF2B5EF4-FFF2-40B4-BE49-F238E27FC236}">
                <a16:creationId xmlns:a16="http://schemas.microsoft.com/office/drawing/2014/main" id="{F75537A0-7E9B-48F2-B0F7-832091AEB2F8}"/>
              </a:ext>
            </a:extLst>
          </p:cNvPr>
          <p:cNvGrpSpPr/>
          <p:nvPr/>
        </p:nvGrpSpPr>
        <p:grpSpPr>
          <a:xfrm>
            <a:off x="657950" y="1000774"/>
            <a:ext cx="5125630" cy="1938992"/>
            <a:chOff x="657950" y="1000774"/>
            <a:chExt cx="5125630" cy="1938992"/>
          </a:xfrm>
        </p:grpSpPr>
        <p:sp>
          <p:nvSpPr>
            <p:cNvPr id="7" name="Rectangle 6">
              <a:extLst>
                <a:ext uri="{FF2B5EF4-FFF2-40B4-BE49-F238E27FC236}">
                  <a16:creationId xmlns:a16="http://schemas.microsoft.com/office/drawing/2014/main" id="{637793BC-C5AB-4551-87F2-83693A64CC01}"/>
                </a:ext>
              </a:extLst>
            </p:cNvPr>
            <p:cNvSpPr/>
            <p:nvPr/>
          </p:nvSpPr>
          <p:spPr>
            <a:xfrm>
              <a:off x="3514262" y="1000774"/>
              <a:ext cx="2269318" cy="1938992"/>
            </a:xfrm>
            <a:prstGeom prst="rect">
              <a:avLst/>
            </a:prstGeom>
            <a:solidFill>
              <a:schemeClr val="accent5">
                <a:lumMod val="20000"/>
                <a:lumOff val="80000"/>
              </a:schemeClr>
            </a:solidFill>
          </p:spPr>
          <p:txBody>
            <a:bodyPr wrap="square">
              <a:spAutoFit/>
            </a:bodyPr>
            <a:lstStyle/>
            <a:p>
              <a:r>
                <a:rPr lang="en-US" sz="2400" dirty="0"/>
                <a:t>According to the Big Mac Index, NZ dollar was undervalued by </a:t>
              </a:r>
              <a:r>
                <a:rPr lang="en-US" sz="2400" b="1" dirty="0">
                  <a:solidFill>
                    <a:srgbClr val="0070C0"/>
                  </a:solidFill>
                </a:rPr>
                <a:t>26.3%</a:t>
              </a:r>
              <a:r>
                <a:rPr lang="en-US" sz="2400" dirty="0"/>
                <a:t> in 2019.</a:t>
              </a:r>
            </a:p>
          </p:txBody>
        </p:sp>
        <p:sp>
          <p:nvSpPr>
            <p:cNvPr id="17" name="Rounded Rectangle 23">
              <a:extLst>
                <a:ext uri="{FF2B5EF4-FFF2-40B4-BE49-F238E27FC236}">
                  <a16:creationId xmlns:a16="http://schemas.microsoft.com/office/drawing/2014/main" id="{0409D8C2-A0E3-4223-BA07-8C2A5B3F4586}"/>
                </a:ext>
              </a:extLst>
            </p:cNvPr>
            <p:cNvSpPr/>
            <p:nvPr/>
          </p:nvSpPr>
          <p:spPr>
            <a:xfrm>
              <a:off x="657950" y="2098070"/>
              <a:ext cx="2837725" cy="23122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FF0000"/>
                </a:solidFill>
              </a:endParaRPr>
            </a:p>
          </p:txBody>
        </p:sp>
      </p:grpSp>
      <p:sp>
        <p:nvSpPr>
          <p:cNvPr id="4" name="Rectangle 3">
            <a:extLst>
              <a:ext uri="{FF2B5EF4-FFF2-40B4-BE49-F238E27FC236}">
                <a16:creationId xmlns:a16="http://schemas.microsoft.com/office/drawing/2014/main" id="{EFFA5042-265A-42A0-B1D1-FC435E79B3AF}"/>
              </a:ext>
            </a:extLst>
          </p:cNvPr>
          <p:cNvSpPr/>
          <p:nvPr/>
        </p:nvSpPr>
        <p:spPr>
          <a:xfrm>
            <a:off x="8968407" y="453713"/>
            <a:ext cx="3139533" cy="2246769"/>
          </a:xfrm>
          <a:prstGeom prst="rect">
            <a:avLst/>
          </a:prstGeom>
        </p:spPr>
        <p:txBody>
          <a:bodyPr wrap="square">
            <a:spAutoFit/>
          </a:bodyPr>
          <a:lstStyle/>
          <a:p>
            <a:r>
              <a:rPr lang="en-US" altLang="en-US" sz="2800" b="1" dirty="0">
                <a:solidFill>
                  <a:srgbClr val="7030A0"/>
                </a:solidFill>
              </a:rPr>
              <a:t>Discussion:</a:t>
            </a:r>
          </a:p>
          <a:p>
            <a:r>
              <a:rPr lang="en-US" sz="2800" dirty="0"/>
              <a:t>Why do the two indices give very  different predictions for NZ dollar?</a:t>
            </a:r>
          </a:p>
        </p:txBody>
      </p:sp>
    </p:spTree>
    <p:extLst>
      <p:ext uri="{BB962C8B-B14F-4D97-AF65-F5344CB8AC3E}">
        <p14:creationId xmlns:p14="http://schemas.microsoft.com/office/powerpoint/2010/main" val="38571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361C763C-83DE-41FF-83EA-867ACC5EED6B}"/>
              </a:ext>
            </a:extLst>
          </p:cNvPr>
          <p:cNvSpPr txBox="1">
            <a:spLocks noChangeArrowheads="1"/>
          </p:cNvSpPr>
          <p:nvPr/>
        </p:nvSpPr>
        <p:spPr bwMode="auto">
          <a:xfrm>
            <a:off x="387258" y="262419"/>
            <a:ext cx="9099642" cy="101566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Why do we need to understand the global economy?</a:t>
            </a:r>
            <a:br>
              <a:rPr lang="en-NZ" altLang="en-US" dirty="0">
                <a:solidFill>
                  <a:schemeClr val="tx1"/>
                </a:solidFill>
              </a:rPr>
            </a:br>
            <a:r>
              <a:rPr lang="en-NZ" sz="2800" dirty="0">
                <a:solidFill>
                  <a:srgbClr val="7030A0"/>
                </a:solidFill>
              </a:rPr>
              <a:t>2.  The Case Study on </a:t>
            </a:r>
            <a:r>
              <a:rPr lang="en-US" sz="2800" dirty="0">
                <a:solidFill>
                  <a:srgbClr val="7030A0"/>
                </a:solidFill>
              </a:rPr>
              <a:t>Shakti Doi </a:t>
            </a:r>
            <a:endParaRPr lang="en-US" altLang="zh-CN" sz="2800" dirty="0">
              <a:solidFill>
                <a:srgbClr val="7030A0"/>
              </a:solidFill>
            </a:endParaRPr>
          </a:p>
        </p:txBody>
      </p:sp>
      <p:sp>
        <p:nvSpPr>
          <p:cNvPr id="2" name="Rectangle 1">
            <a:extLst>
              <a:ext uri="{FF2B5EF4-FFF2-40B4-BE49-F238E27FC236}">
                <a16:creationId xmlns:a16="http://schemas.microsoft.com/office/drawing/2014/main" id="{1EAE9CB9-055D-4D22-A621-541A76D7AE2B}"/>
              </a:ext>
            </a:extLst>
          </p:cNvPr>
          <p:cNvSpPr/>
          <p:nvPr/>
        </p:nvSpPr>
        <p:spPr>
          <a:xfrm>
            <a:off x="406307" y="1364355"/>
            <a:ext cx="11490417" cy="5262979"/>
          </a:xfrm>
          <a:prstGeom prst="rect">
            <a:avLst/>
          </a:prstGeom>
        </p:spPr>
        <p:txBody>
          <a:bodyPr wrap="square">
            <a:spAutoFit/>
          </a:bodyPr>
          <a:lstStyle/>
          <a:p>
            <a:r>
              <a:rPr lang="en-US" sz="2800" dirty="0"/>
              <a:t>Recent reports suggest that over the last few years, the price of </a:t>
            </a:r>
            <a:r>
              <a:rPr lang="en-US" sz="2800" b="1" dirty="0">
                <a:solidFill>
                  <a:srgbClr val="0070C0"/>
                </a:solidFill>
              </a:rPr>
              <a:t>milk and milk products (a key export item for NZ)</a:t>
            </a:r>
            <a:r>
              <a:rPr lang="en-US" sz="2800" dirty="0">
                <a:solidFill>
                  <a:srgbClr val="FF0000"/>
                </a:solidFill>
              </a:rPr>
              <a:t> </a:t>
            </a:r>
            <a:r>
              <a:rPr lang="en-US" sz="2800" dirty="0"/>
              <a:t>in India rose by 15.3%; driven by increased demand from a growing middle-class. </a:t>
            </a:r>
          </a:p>
          <a:p>
            <a:endParaRPr lang="en-US" sz="2800" dirty="0"/>
          </a:p>
          <a:p>
            <a:pPr marL="457200" indent="-457200">
              <a:buFont typeface="Arial" panose="020B0604020202020204" pitchFamily="34" charset="0"/>
              <a:buChar char="•"/>
            </a:pPr>
            <a:r>
              <a:rPr lang="en-US" sz="2800" dirty="0"/>
              <a:t>In 2005 the CEO of Groupe Danone in France </a:t>
            </a:r>
            <a:br>
              <a:rPr lang="en-US" sz="2800" dirty="0"/>
            </a:br>
            <a:r>
              <a:rPr lang="en-US" sz="2800" dirty="0"/>
              <a:t>(Dannon in the USA) met with Muhammad </a:t>
            </a:r>
            <a:r>
              <a:rPr lang="en-US" sz="2800" dirty="0" err="1"/>
              <a:t>Yunus</a:t>
            </a:r>
            <a:r>
              <a:rPr lang="en-US" sz="2800" dirty="0"/>
              <a:t>, </a:t>
            </a:r>
            <a:br>
              <a:rPr lang="en-US" sz="2800" dirty="0"/>
            </a:br>
            <a:r>
              <a:rPr lang="en-US" sz="2800" dirty="0"/>
              <a:t>the founder of Grameen Bank, a well-known </a:t>
            </a:r>
            <a:br>
              <a:rPr lang="en-US" sz="2800" dirty="0"/>
            </a:br>
            <a:r>
              <a:rPr lang="en-US" sz="2800" dirty="0"/>
              <a:t>microfinance organization. </a:t>
            </a:r>
          </a:p>
          <a:p>
            <a:pPr marL="457200" indent="-457200">
              <a:buFont typeface="Arial" panose="020B0604020202020204" pitchFamily="34" charset="0"/>
              <a:buChar char="•"/>
            </a:pPr>
            <a:endParaRPr lang="en-US" sz="2800" b="1" dirty="0">
              <a:solidFill>
                <a:srgbClr val="FF0000"/>
              </a:solidFill>
            </a:endParaRPr>
          </a:p>
          <a:p>
            <a:pPr marL="457200" indent="-457200">
              <a:buFont typeface="Arial" panose="020B0604020202020204" pitchFamily="34" charset="0"/>
              <a:buChar char="•"/>
            </a:pPr>
            <a:r>
              <a:rPr lang="en-US" sz="2800" dirty="0"/>
              <a:t>This eventually led to the establishment of </a:t>
            </a:r>
            <a:br>
              <a:rPr lang="en-US" sz="2800" dirty="0"/>
            </a:br>
            <a:r>
              <a:rPr lang="en-US" sz="2800" dirty="0"/>
              <a:t>Grameen Danone, a “social (non-profit) business” </a:t>
            </a:r>
            <a:br>
              <a:rPr lang="en-US" sz="2800" dirty="0"/>
            </a:br>
            <a:r>
              <a:rPr lang="en-US" sz="2800" dirty="0"/>
              <a:t>that produces </a:t>
            </a:r>
            <a:r>
              <a:rPr lang="en-US" sz="2800" b="1" dirty="0"/>
              <a:t>Shakti Doi </a:t>
            </a:r>
            <a:r>
              <a:rPr lang="en-US" sz="2800" dirty="0"/>
              <a:t>(or “Strong Yoghurt”).</a:t>
            </a:r>
            <a:endParaRPr lang="en-NZ" sz="2800" b="1" dirty="0">
              <a:solidFill>
                <a:srgbClr val="FF0000"/>
              </a:solidFill>
            </a:endParaRPr>
          </a:p>
        </p:txBody>
      </p:sp>
      <p:sp>
        <p:nvSpPr>
          <p:cNvPr id="4" name="Slide Number Placeholder 3">
            <a:extLst>
              <a:ext uri="{FF2B5EF4-FFF2-40B4-BE49-F238E27FC236}">
                <a16:creationId xmlns:a16="http://schemas.microsoft.com/office/drawing/2014/main" id="{11A51BBE-88E4-4DBC-AD01-FADE14D27AC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44</a:t>
            </a:fld>
            <a:endParaRPr lang="en-US" dirty="0"/>
          </a:p>
        </p:txBody>
      </p:sp>
      <p:pic>
        <p:nvPicPr>
          <p:cNvPr id="1028" name="Picture 4" descr="International Journal of Nutritional Science and Food Technology">
            <a:extLst>
              <a:ext uri="{FF2B5EF4-FFF2-40B4-BE49-F238E27FC236}">
                <a16:creationId xmlns:a16="http://schemas.microsoft.com/office/drawing/2014/main" id="{D588556B-39B8-4E82-A87A-222392BD7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776" y="5234261"/>
            <a:ext cx="3686175" cy="12382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E6130AC-01E2-48BF-8D5A-AD50823B65AB}"/>
              </a:ext>
            </a:extLst>
          </p:cNvPr>
          <p:cNvGrpSpPr/>
          <p:nvPr/>
        </p:nvGrpSpPr>
        <p:grpSpPr>
          <a:xfrm>
            <a:off x="8720010" y="2866484"/>
            <a:ext cx="2823034" cy="2157451"/>
            <a:chOff x="8898703" y="2722525"/>
            <a:chExt cx="2823034" cy="2157451"/>
          </a:xfrm>
        </p:grpSpPr>
        <p:sp>
          <p:nvSpPr>
            <p:cNvPr id="5" name="Rectangle 4">
              <a:extLst>
                <a:ext uri="{FF2B5EF4-FFF2-40B4-BE49-F238E27FC236}">
                  <a16:creationId xmlns:a16="http://schemas.microsoft.com/office/drawing/2014/main" id="{63BBB856-008B-456F-8419-A43E05C25980}"/>
                </a:ext>
              </a:extLst>
            </p:cNvPr>
            <p:cNvSpPr/>
            <p:nvPr/>
          </p:nvSpPr>
          <p:spPr>
            <a:xfrm>
              <a:off x="8955187" y="4233645"/>
              <a:ext cx="2710065" cy="646331"/>
            </a:xfrm>
            <a:prstGeom prst="rect">
              <a:avLst/>
            </a:prstGeom>
          </p:spPr>
          <p:txBody>
            <a:bodyPr wrap="square">
              <a:spAutoFit/>
            </a:bodyPr>
            <a:lstStyle/>
            <a:p>
              <a:pPr algn="ctr"/>
              <a:r>
                <a:rPr lang="en-US" b="1" dirty="0"/>
                <a:t>Muhammad </a:t>
              </a:r>
              <a:r>
                <a:rPr lang="en-US" b="1" dirty="0" err="1"/>
                <a:t>Yunus</a:t>
              </a:r>
              <a:r>
                <a:rPr lang="en-US" b="1" dirty="0"/>
                <a:t> </a:t>
              </a:r>
              <a:br>
                <a:rPr lang="en-US" b="1" dirty="0"/>
              </a:br>
              <a:r>
                <a:rPr lang="en-NZ" b="1" dirty="0"/>
                <a:t>Nobel Peace Prize (2006)</a:t>
              </a:r>
              <a:endParaRPr lang="en-US" b="1" dirty="0"/>
            </a:p>
          </p:txBody>
        </p:sp>
        <p:pic>
          <p:nvPicPr>
            <p:cNvPr id="10" name="Picture 9">
              <a:extLst>
                <a:ext uri="{FF2B5EF4-FFF2-40B4-BE49-F238E27FC236}">
                  <a16:creationId xmlns:a16="http://schemas.microsoft.com/office/drawing/2014/main" id="{020F90FE-BF07-4E41-B376-55D7D13361E9}"/>
                </a:ext>
              </a:extLst>
            </p:cNvPr>
            <p:cNvPicPr>
              <a:picLocks noChangeAspect="1"/>
            </p:cNvPicPr>
            <p:nvPr/>
          </p:nvPicPr>
          <p:blipFill>
            <a:blip r:embed="rId3"/>
            <a:stretch>
              <a:fillRect/>
            </a:stretch>
          </p:blipFill>
          <p:spPr>
            <a:xfrm>
              <a:off x="8898703" y="2722525"/>
              <a:ext cx="2823034" cy="1552668"/>
            </a:xfrm>
            <a:prstGeom prst="rect">
              <a:avLst/>
            </a:prstGeom>
          </p:spPr>
        </p:pic>
      </p:grpSp>
    </p:spTree>
    <p:extLst>
      <p:ext uri="{BB962C8B-B14F-4D97-AF65-F5344CB8AC3E}">
        <p14:creationId xmlns:p14="http://schemas.microsoft.com/office/powerpoint/2010/main" val="1476590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9CB9-055D-4D22-A621-541A76D7AE2B}"/>
              </a:ext>
            </a:extLst>
          </p:cNvPr>
          <p:cNvSpPr/>
          <p:nvPr/>
        </p:nvSpPr>
        <p:spPr>
          <a:xfrm>
            <a:off x="406307" y="1477566"/>
            <a:ext cx="11566618" cy="4401205"/>
          </a:xfrm>
          <a:prstGeom prst="rect">
            <a:avLst/>
          </a:prstGeom>
        </p:spPr>
        <p:txBody>
          <a:bodyPr wrap="square">
            <a:spAutoFit/>
          </a:bodyPr>
          <a:lstStyle/>
          <a:p>
            <a:pPr marL="457200" indent="-457200">
              <a:buFont typeface="Arial" panose="020B0604020202020204" pitchFamily="34" charset="0"/>
              <a:buChar char="•"/>
            </a:pPr>
            <a:r>
              <a:rPr lang="en-US" sz="2800" dirty="0"/>
              <a:t>While selling yoghurt to the poor at no profit may not seem like a winning strategy, it helped Danone learn valuable lessons in terms of product development, factory design and how to make inroads into new markets. </a:t>
            </a:r>
            <a:endParaRPr lang="en-NZ"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Danone has figured out how “</a:t>
            </a:r>
            <a:r>
              <a:rPr lang="en-US" sz="2800" i="1" dirty="0"/>
              <a:t>to put enough vitamin A, iron, zinc and iodine into a 60 g or 80 g cup of yogurt to meet 30% of a child's daily needs….</a:t>
            </a:r>
            <a:r>
              <a:rPr lang="en-US" sz="2800" dirty="0"/>
              <a:t>”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Now Danone is using that knowledge in products for the developed world, where the company sells fortified yogurt targeting things like bone strength in older adults.  </a:t>
            </a:r>
            <a:endParaRPr lang="en-NZ" sz="2800" dirty="0"/>
          </a:p>
        </p:txBody>
      </p:sp>
      <p:sp>
        <p:nvSpPr>
          <p:cNvPr id="4" name="Text Box 4">
            <a:extLst>
              <a:ext uri="{FF2B5EF4-FFF2-40B4-BE49-F238E27FC236}">
                <a16:creationId xmlns:a16="http://schemas.microsoft.com/office/drawing/2014/main" id="{CD991E4B-9B12-4DC3-B552-10BAE81F37BB}"/>
              </a:ext>
            </a:extLst>
          </p:cNvPr>
          <p:cNvSpPr txBox="1">
            <a:spLocks noChangeArrowheads="1"/>
          </p:cNvSpPr>
          <p:nvPr/>
        </p:nvSpPr>
        <p:spPr bwMode="auto">
          <a:xfrm>
            <a:off x="387258" y="262419"/>
            <a:ext cx="9099642" cy="101566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Why do we need to understand the global economy?</a:t>
            </a:r>
            <a:br>
              <a:rPr lang="en-NZ" altLang="en-US" dirty="0">
                <a:solidFill>
                  <a:schemeClr val="tx1"/>
                </a:solidFill>
              </a:rPr>
            </a:br>
            <a:r>
              <a:rPr lang="en-NZ" sz="2800" dirty="0">
                <a:solidFill>
                  <a:srgbClr val="7030A0"/>
                </a:solidFill>
              </a:rPr>
              <a:t>2.  The Case Study on </a:t>
            </a:r>
            <a:r>
              <a:rPr lang="en-US" sz="2800" dirty="0">
                <a:solidFill>
                  <a:srgbClr val="7030A0"/>
                </a:solidFill>
              </a:rPr>
              <a:t>Shakti Doi </a:t>
            </a:r>
            <a:endParaRPr lang="en-US" altLang="zh-CN" sz="2800" dirty="0">
              <a:solidFill>
                <a:srgbClr val="7030A0"/>
              </a:solidFill>
            </a:endParaRPr>
          </a:p>
        </p:txBody>
      </p:sp>
      <p:sp>
        <p:nvSpPr>
          <p:cNvPr id="5" name="Slide Number Placeholder 3">
            <a:extLst>
              <a:ext uri="{FF2B5EF4-FFF2-40B4-BE49-F238E27FC236}">
                <a16:creationId xmlns:a16="http://schemas.microsoft.com/office/drawing/2014/main" id="{9194B290-7C4D-46A0-90EC-3AB6C6C46564}"/>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45</a:t>
            </a:fld>
            <a:endParaRPr lang="en-US" dirty="0"/>
          </a:p>
        </p:txBody>
      </p:sp>
    </p:spTree>
    <p:extLst>
      <p:ext uri="{BB962C8B-B14F-4D97-AF65-F5344CB8AC3E}">
        <p14:creationId xmlns:p14="http://schemas.microsoft.com/office/powerpoint/2010/main" val="3583811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9CB9-055D-4D22-A621-541A76D7AE2B}"/>
              </a:ext>
            </a:extLst>
          </p:cNvPr>
          <p:cNvSpPr/>
          <p:nvPr/>
        </p:nvSpPr>
        <p:spPr>
          <a:xfrm>
            <a:off x="406307" y="1477566"/>
            <a:ext cx="11306722" cy="3970318"/>
          </a:xfrm>
          <a:prstGeom prst="rect">
            <a:avLst/>
          </a:prstGeom>
        </p:spPr>
        <p:txBody>
          <a:bodyPr wrap="square">
            <a:spAutoFit/>
          </a:bodyPr>
          <a:lstStyle/>
          <a:p>
            <a:pPr marL="457200" indent="-457200">
              <a:buFont typeface="Arial" panose="020B0604020202020204" pitchFamily="34" charset="0"/>
              <a:buChar char="•"/>
            </a:pPr>
            <a:r>
              <a:rPr lang="en-US" sz="2800" dirty="0"/>
              <a:t>Danone also figured out how to keep milk fresh for a longer time by using enzymes since refrigeration is often not available.   </a:t>
            </a:r>
            <a:endParaRPr lang="en-NZ"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This attempt by Danone has provided a template for how the company may push deeper into </a:t>
            </a:r>
            <a:r>
              <a:rPr lang="en-US" sz="2800" b="1" dirty="0"/>
              <a:t>Asia and Africa, the two biggest growth areas.  </a:t>
            </a:r>
            <a:endParaRPr lang="en-NZ" sz="2800" b="1"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While Danone may not make money out of its social business, the value of its name recognition is immense;  and surpasses what could have been accomplished via advertising.</a:t>
            </a:r>
            <a:endParaRPr lang="en-NZ" sz="2800" dirty="0"/>
          </a:p>
        </p:txBody>
      </p:sp>
      <p:sp>
        <p:nvSpPr>
          <p:cNvPr id="4" name="Text Box 4">
            <a:extLst>
              <a:ext uri="{FF2B5EF4-FFF2-40B4-BE49-F238E27FC236}">
                <a16:creationId xmlns:a16="http://schemas.microsoft.com/office/drawing/2014/main" id="{F9F5B480-C10B-4289-BCB9-AA60FAD0E82C}"/>
              </a:ext>
            </a:extLst>
          </p:cNvPr>
          <p:cNvSpPr txBox="1">
            <a:spLocks noChangeArrowheads="1"/>
          </p:cNvSpPr>
          <p:nvPr/>
        </p:nvSpPr>
        <p:spPr bwMode="auto">
          <a:xfrm>
            <a:off x="387258" y="262419"/>
            <a:ext cx="9099642" cy="101566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Why do we need to understand the global economy?</a:t>
            </a:r>
            <a:br>
              <a:rPr lang="en-NZ" altLang="en-US" dirty="0">
                <a:solidFill>
                  <a:schemeClr val="tx1"/>
                </a:solidFill>
              </a:rPr>
            </a:br>
            <a:r>
              <a:rPr lang="en-NZ" sz="2800" dirty="0">
                <a:solidFill>
                  <a:srgbClr val="7030A0"/>
                </a:solidFill>
              </a:rPr>
              <a:t>2.  The Case Study on </a:t>
            </a:r>
            <a:r>
              <a:rPr lang="en-US" sz="2800" dirty="0">
                <a:solidFill>
                  <a:srgbClr val="7030A0"/>
                </a:solidFill>
              </a:rPr>
              <a:t>Shakti Doi </a:t>
            </a:r>
            <a:endParaRPr lang="en-US" altLang="zh-CN" sz="2800" dirty="0">
              <a:solidFill>
                <a:srgbClr val="7030A0"/>
              </a:solidFill>
            </a:endParaRPr>
          </a:p>
        </p:txBody>
      </p:sp>
      <p:sp>
        <p:nvSpPr>
          <p:cNvPr id="5" name="Slide Number Placeholder 3">
            <a:extLst>
              <a:ext uri="{FF2B5EF4-FFF2-40B4-BE49-F238E27FC236}">
                <a16:creationId xmlns:a16="http://schemas.microsoft.com/office/drawing/2014/main" id="{AEC6D726-9BFB-4A9C-8C63-5F6214494AE0}"/>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46</a:t>
            </a:fld>
            <a:endParaRPr lang="en-US" dirty="0"/>
          </a:p>
        </p:txBody>
      </p:sp>
    </p:spTree>
    <p:extLst>
      <p:ext uri="{BB962C8B-B14F-4D97-AF65-F5344CB8AC3E}">
        <p14:creationId xmlns:p14="http://schemas.microsoft.com/office/powerpoint/2010/main" val="325223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9CB9-055D-4D22-A621-541A76D7AE2B}"/>
              </a:ext>
            </a:extLst>
          </p:cNvPr>
          <p:cNvSpPr/>
          <p:nvPr/>
        </p:nvSpPr>
        <p:spPr>
          <a:xfrm>
            <a:off x="406307" y="1477566"/>
            <a:ext cx="11136737" cy="4401205"/>
          </a:xfrm>
          <a:prstGeom prst="rect">
            <a:avLst/>
          </a:prstGeom>
        </p:spPr>
        <p:txBody>
          <a:bodyPr wrap="square">
            <a:spAutoFit/>
          </a:bodyPr>
          <a:lstStyle/>
          <a:p>
            <a:pPr marL="457200" indent="-457200">
              <a:buFont typeface="Arial" panose="020B0604020202020204" pitchFamily="34" charset="0"/>
              <a:buChar char="•"/>
            </a:pPr>
            <a:r>
              <a:rPr lang="en-US" sz="2800" dirty="0"/>
              <a:t>Danone already has a presence in India through its Yakult brand of probiotic milk drink. This is a joint venture with Yakult Honsha, Japan.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But given the size of the market it is likely that there is scope for other players.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It is also an option to simultaneously enter into profitable joint ventures in the urban areas while setting up social non-profit undertaking in rural areas in order to get market penetration. </a:t>
            </a:r>
            <a:endParaRPr lang="en-NZ" sz="2800" dirty="0"/>
          </a:p>
          <a:p>
            <a:pPr marL="457200" indent="-457200">
              <a:buFont typeface="Arial" panose="020B0604020202020204" pitchFamily="34" charset="0"/>
              <a:buChar char="•"/>
            </a:pPr>
            <a:endParaRPr lang="en-NZ" sz="2800" b="1" i="1" dirty="0"/>
          </a:p>
        </p:txBody>
      </p:sp>
      <p:sp>
        <p:nvSpPr>
          <p:cNvPr id="4" name="Text Box 4">
            <a:extLst>
              <a:ext uri="{FF2B5EF4-FFF2-40B4-BE49-F238E27FC236}">
                <a16:creationId xmlns:a16="http://schemas.microsoft.com/office/drawing/2014/main" id="{C77FC6F5-4A28-4304-829F-516EAF005373}"/>
              </a:ext>
            </a:extLst>
          </p:cNvPr>
          <p:cNvSpPr txBox="1">
            <a:spLocks noChangeArrowheads="1"/>
          </p:cNvSpPr>
          <p:nvPr/>
        </p:nvSpPr>
        <p:spPr bwMode="auto">
          <a:xfrm>
            <a:off x="387258" y="262419"/>
            <a:ext cx="9099642" cy="101566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Why do we need to understand the global economy?</a:t>
            </a:r>
            <a:br>
              <a:rPr lang="en-NZ" altLang="en-US" dirty="0">
                <a:solidFill>
                  <a:schemeClr val="tx1"/>
                </a:solidFill>
              </a:rPr>
            </a:br>
            <a:r>
              <a:rPr lang="en-NZ" sz="2800" dirty="0">
                <a:solidFill>
                  <a:srgbClr val="7030A0"/>
                </a:solidFill>
              </a:rPr>
              <a:t>2.  The Case Study on </a:t>
            </a:r>
            <a:r>
              <a:rPr lang="en-US" sz="2800" dirty="0">
                <a:solidFill>
                  <a:srgbClr val="7030A0"/>
                </a:solidFill>
              </a:rPr>
              <a:t>Shakti Doi </a:t>
            </a:r>
            <a:endParaRPr lang="en-US" altLang="zh-CN" sz="2800" dirty="0">
              <a:solidFill>
                <a:srgbClr val="7030A0"/>
              </a:solidFill>
            </a:endParaRPr>
          </a:p>
        </p:txBody>
      </p:sp>
      <p:sp>
        <p:nvSpPr>
          <p:cNvPr id="5" name="Slide Number Placeholder 3">
            <a:extLst>
              <a:ext uri="{FF2B5EF4-FFF2-40B4-BE49-F238E27FC236}">
                <a16:creationId xmlns:a16="http://schemas.microsoft.com/office/drawing/2014/main" id="{C9AE097E-97F5-4259-8D8D-2F5E644750F0}"/>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47</a:t>
            </a:fld>
            <a:endParaRPr lang="en-US" dirty="0"/>
          </a:p>
        </p:txBody>
      </p:sp>
    </p:spTree>
    <p:extLst>
      <p:ext uri="{BB962C8B-B14F-4D97-AF65-F5344CB8AC3E}">
        <p14:creationId xmlns:p14="http://schemas.microsoft.com/office/powerpoint/2010/main" val="306580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FAEA41-2C2D-4C67-AC7A-DDAF88E0A68E}"/>
              </a:ext>
            </a:extLst>
          </p:cNvPr>
          <p:cNvSpPr/>
          <p:nvPr/>
        </p:nvSpPr>
        <p:spPr>
          <a:xfrm>
            <a:off x="387258" y="1448217"/>
            <a:ext cx="11804742" cy="3970318"/>
          </a:xfrm>
          <a:prstGeom prst="rect">
            <a:avLst/>
          </a:prstGeom>
        </p:spPr>
        <p:txBody>
          <a:bodyPr wrap="square">
            <a:spAutoFit/>
          </a:bodyPr>
          <a:lstStyle/>
          <a:p>
            <a:r>
              <a:rPr lang="en-US" sz="2800" b="1" dirty="0"/>
              <a:t>For most Kiwi businesses, even India is not on the radar; 	</a:t>
            </a:r>
          </a:p>
          <a:p>
            <a:pPr marL="457200" indent="-457200">
              <a:buFont typeface="Arial" panose="020B0604020202020204" pitchFamily="34" charset="0"/>
              <a:buChar char="•"/>
            </a:pPr>
            <a:r>
              <a:rPr lang="en-US" sz="2800" dirty="0"/>
              <a:t>forget Nigeria, Bangladesh, Indonesia or Congo</a:t>
            </a:r>
          </a:p>
          <a:p>
            <a:pPr marL="457200" indent="-457200">
              <a:buFont typeface="Arial" panose="020B0604020202020204" pitchFamily="34" charset="0"/>
              <a:buChar char="•"/>
            </a:pPr>
            <a:r>
              <a:rPr lang="en-US" sz="2800" dirty="0"/>
              <a:t>Indonesia has 264 million people (what percent are “rich enough”?)</a:t>
            </a:r>
          </a:p>
          <a:p>
            <a:endParaRPr lang="en-US" sz="2800" dirty="0"/>
          </a:p>
          <a:p>
            <a:r>
              <a:rPr lang="en-US" sz="2800" b="1" dirty="0"/>
              <a:t>Do you know what some “rich enough” African countries are?</a:t>
            </a:r>
          </a:p>
          <a:p>
            <a:pPr marL="457200" indent="-457200">
              <a:buFont typeface="Arial" panose="020B0604020202020204" pitchFamily="34" charset="0"/>
              <a:buChar char="•"/>
            </a:pPr>
            <a:r>
              <a:rPr lang="en-NZ" sz="2800" dirty="0"/>
              <a:t>Algeria: Per capita income $15,000. (Pop.=41 million; approx. 10 X NZ)</a:t>
            </a:r>
          </a:p>
          <a:p>
            <a:pPr marL="457200" indent="-457200">
              <a:buFont typeface="Arial" panose="020B0604020202020204" pitchFamily="34" charset="0"/>
              <a:buChar char="•"/>
            </a:pPr>
            <a:r>
              <a:rPr lang="en-NZ" sz="2800" dirty="0"/>
              <a:t>South Africa: Per capita income $13,403. (Pop.=56 million; approx. 12 X NZ)</a:t>
            </a:r>
          </a:p>
          <a:p>
            <a:pPr marL="457200" indent="-457200">
              <a:buFont typeface="Arial" panose="020B0604020202020204" pitchFamily="34" charset="0"/>
              <a:buChar char="•"/>
            </a:pPr>
            <a:r>
              <a:rPr lang="en-NZ" sz="2800" dirty="0"/>
              <a:t>Egypt: Per capita income $12,994. (Pop.=97 million; approx. 20 X NZ)</a:t>
            </a:r>
          </a:p>
          <a:p>
            <a:pPr marL="457200" indent="-457200">
              <a:buFont typeface="Arial" panose="020B0604020202020204" pitchFamily="34" charset="0"/>
              <a:buChar char="•"/>
            </a:pPr>
            <a:r>
              <a:rPr lang="en-NZ" sz="2800" dirty="0"/>
              <a:t>Tunisia: Per capita income $11,987.(Pop.=12 million; approx. 3 X NZ)</a:t>
            </a:r>
            <a:endParaRPr lang="en-US" sz="2800" dirty="0"/>
          </a:p>
        </p:txBody>
      </p:sp>
      <p:sp>
        <p:nvSpPr>
          <p:cNvPr id="4" name="Text Box 4">
            <a:extLst>
              <a:ext uri="{FF2B5EF4-FFF2-40B4-BE49-F238E27FC236}">
                <a16:creationId xmlns:a16="http://schemas.microsoft.com/office/drawing/2014/main" id="{2095361E-CB0F-483C-99FA-BCC9CF6948F7}"/>
              </a:ext>
            </a:extLst>
          </p:cNvPr>
          <p:cNvSpPr txBox="1">
            <a:spLocks noChangeArrowheads="1"/>
          </p:cNvSpPr>
          <p:nvPr/>
        </p:nvSpPr>
        <p:spPr bwMode="auto">
          <a:xfrm>
            <a:off x="387258" y="262419"/>
            <a:ext cx="9099642" cy="101566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Why do we need to understand the global economy?</a:t>
            </a:r>
            <a:br>
              <a:rPr lang="en-NZ" altLang="en-US" dirty="0">
                <a:solidFill>
                  <a:schemeClr val="tx1"/>
                </a:solidFill>
              </a:rPr>
            </a:br>
            <a:r>
              <a:rPr lang="en-NZ" altLang="en-US" sz="2800" dirty="0">
                <a:solidFill>
                  <a:srgbClr val="7030A0"/>
                </a:solidFill>
              </a:rPr>
              <a:t>1.  </a:t>
            </a:r>
            <a:r>
              <a:rPr lang="en-NZ" sz="2800" dirty="0">
                <a:solidFill>
                  <a:srgbClr val="7030A0"/>
                </a:solidFill>
              </a:rPr>
              <a:t>Where are the customers?</a:t>
            </a:r>
            <a:endParaRPr lang="en-US" altLang="zh-CN" sz="2800" dirty="0">
              <a:solidFill>
                <a:srgbClr val="7030A0"/>
              </a:solidFill>
            </a:endParaRPr>
          </a:p>
        </p:txBody>
      </p:sp>
      <p:sp>
        <p:nvSpPr>
          <p:cNvPr id="5" name="Slide Number Placeholder 3">
            <a:extLst>
              <a:ext uri="{FF2B5EF4-FFF2-40B4-BE49-F238E27FC236}">
                <a16:creationId xmlns:a16="http://schemas.microsoft.com/office/drawing/2014/main" id="{E3F25E9D-9E64-40F7-8993-8804B6059D1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5</a:t>
            </a:fld>
            <a:endParaRPr lang="en-US" dirty="0"/>
          </a:p>
        </p:txBody>
      </p:sp>
    </p:spTree>
    <p:extLst>
      <p:ext uri="{BB962C8B-B14F-4D97-AF65-F5344CB8AC3E}">
        <p14:creationId xmlns:p14="http://schemas.microsoft.com/office/powerpoint/2010/main" val="92761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1196A-152A-4468-874E-8D93F8DA3EAC}"/>
              </a:ext>
            </a:extLst>
          </p:cNvPr>
          <p:cNvSpPr/>
          <p:nvPr/>
        </p:nvSpPr>
        <p:spPr>
          <a:xfrm>
            <a:off x="390524" y="1443841"/>
            <a:ext cx="11210925" cy="4832092"/>
          </a:xfrm>
          <a:prstGeom prst="rect">
            <a:avLst/>
          </a:prstGeom>
        </p:spPr>
        <p:txBody>
          <a:bodyPr wrap="square">
            <a:spAutoFit/>
          </a:bodyPr>
          <a:lstStyle/>
          <a:p>
            <a:r>
              <a:rPr lang="en-US" sz="2800" b="1" dirty="0"/>
              <a:t>In 2012, India opened up its retail market to foreign investors. </a:t>
            </a:r>
          </a:p>
          <a:p>
            <a:pPr marL="457200" indent="-457200">
              <a:buFont typeface="Arial" panose="020B0604020202020204" pitchFamily="34" charset="0"/>
              <a:buChar char="•"/>
            </a:pPr>
            <a:r>
              <a:rPr lang="en-US" sz="2800" dirty="0"/>
              <a:t>According to a 2007 report by McKinsey, in 2005 India’s middle class accounted for only 5% of its population. </a:t>
            </a:r>
          </a:p>
          <a:p>
            <a:pPr marL="457200" indent="-457200">
              <a:buFont typeface="Arial" panose="020B0604020202020204" pitchFamily="34" charset="0"/>
              <a:buChar char="•"/>
            </a:pPr>
            <a:r>
              <a:rPr lang="en-US" sz="2800" dirty="0"/>
              <a:t>But this figure is slated to grow to 20% in 2015 and to 40% by 2025. </a:t>
            </a:r>
          </a:p>
          <a:p>
            <a:endParaRPr lang="en-US" sz="2800" dirty="0"/>
          </a:p>
          <a:p>
            <a:r>
              <a:rPr lang="en-US" sz="2800" b="1" dirty="0"/>
              <a:t>India has a population of more than 1 billion! </a:t>
            </a:r>
          </a:p>
          <a:p>
            <a:pPr marL="457200" indent="-457200">
              <a:buFont typeface="Arial" panose="020B0604020202020204" pitchFamily="34" charset="0"/>
              <a:buChar char="•"/>
            </a:pPr>
            <a:r>
              <a:rPr lang="en-US" sz="2800" b="1" dirty="0"/>
              <a:t>20% of 1 billion is 200 million; </a:t>
            </a:r>
            <a:r>
              <a:rPr lang="en-US" sz="2800" dirty="0"/>
              <a:t>that is the size of roughly three-quarters of the United States, about eight </a:t>
            </a:r>
            <a:r>
              <a:rPr lang="en-US" sz="2800" dirty="0" err="1"/>
              <a:t>Australias</a:t>
            </a:r>
            <a:r>
              <a:rPr lang="en-US" sz="2800" dirty="0"/>
              <a:t> and fifty New </a:t>
            </a:r>
            <a:r>
              <a:rPr lang="en-US" sz="2800" dirty="0" err="1"/>
              <a:t>Zealands</a:t>
            </a:r>
            <a:r>
              <a:rPr lang="en-US" sz="2800" dirty="0"/>
              <a:t>! </a:t>
            </a:r>
          </a:p>
          <a:p>
            <a:pPr marL="457200" indent="-457200">
              <a:buFont typeface="Arial" panose="020B0604020202020204" pitchFamily="34" charset="0"/>
              <a:buChar char="•"/>
            </a:pPr>
            <a:r>
              <a:rPr lang="en-US" sz="2800" dirty="0"/>
              <a:t>India is literally two </a:t>
            </a:r>
            <a:r>
              <a:rPr lang="en-US" sz="2800" b="1" dirty="0">
                <a:solidFill>
                  <a:srgbClr val="FF0000"/>
                </a:solidFill>
              </a:rPr>
              <a:t>different</a:t>
            </a:r>
            <a:r>
              <a:rPr lang="en-US" sz="2800" dirty="0"/>
              <a:t> countries: a very “poor” country of (say) 800 million but another “rich” country of (say) 200 million with incomes comparable to citizens of the “first world”. </a:t>
            </a:r>
          </a:p>
        </p:txBody>
      </p:sp>
      <p:sp>
        <p:nvSpPr>
          <p:cNvPr id="4" name="Text Box 4">
            <a:extLst>
              <a:ext uri="{FF2B5EF4-FFF2-40B4-BE49-F238E27FC236}">
                <a16:creationId xmlns:a16="http://schemas.microsoft.com/office/drawing/2014/main" id="{2B449BCD-6567-4B3F-AA54-33D3E05AC44F}"/>
              </a:ext>
            </a:extLst>
          </p:cNvPr>
          <p:cNvSpPr txBox="1">
            <a:spLocks noChangeArrowheads="1"/>
          </p:cNvSpPr>
          <p:nvPr/>
        </p:nvSpPr>
        <p:spPr bwMode="auto">
          <a:xfrm>
            <a:off x="387258" y="262419"/>
            <a:ext cx="9099642" cy="1015663"/>
          </a:xfrm>
          <a:prstGeom prst="rect">
            <a:avLst/>
          </a:prstGeom>
          <a:solidFill>
            <a:schemeClr val="bg1"/>
          </a:solid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en-US" dirty="0">
                <a:solidFill>
                  <a:schemeClr val="tx1"/>
                </a:solidFill>
              </a:rPr>
              <a:t>Why do we need to understand the global economy?</a:t>
            </a:r>
            <a:br>
              <a:rPr lang="en-NZ" altLang="en-US" dirty="0">
                <a:solidFill>
                  <a:schemeClr val="tx1"/>
                </a:solidFill>
              </a:rPr>
            </a:br>
            <a:r>
              <a:rPr lang="en-NZ" altLang="en-US" sz="2800" dirty="0">
                <a:solidFill>
                  <a:srgbClr val="7030A0"/>
                </a:solidFill>
              </a:rPr>
              <a:t>1.  </a:t>
            </a:r>
            <a:r>
              <a:rPr lang="en-NZ" sz="2800" dirty="0">
                <a:solidFill>
                  <a:srgbClr val="7030A0"/>
                </a:solidFill>
              </a:rPr>
              <a:t>Where are the customers?</a:t>
            </a:r>
            <a:endParaRPr lang="en-US" altLang="zh-CN" sz="2800" dirty="0">
              <a:solidFill>
                <a:srgbClr val="7030A0"/>
              </a:solidFill>
            </a:endParaRPr>
          </a:p>
        </p:txBody>
      </p:sp>
      <p:sp>
        <p:nvSpPr>
          <p:cNvPr id="5" name="Slide Number Placeholder 3">
            <a:extLst>
              <a:ext uri="{FF2B5EF4-FFF2-40B4-BE49-F238E27FC236}">
                <a16:creationId xmlns:a16="http://schemas.microsoft.com/office/drawing/2014/main" id="{37766D8D-7028-400D-9088-B377D21FD2BF}"/>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6</a:t>
            </a:fld>
            <a:endParaRPr lang="en-US" dirty="0"/>
          </a:p>
        </p:txBody>
      </p:sp>
    </p:spTree>
    <p:extLst>
      <p:ext uri="{BB962C8B-B14F-4D97-AF65-F5344CB8AC3E}">
        <p14:creationId xmlns:p14="http://schemas.microsoft.com/office/powerpoint/2010/main" val="383008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6E5ACF9F-B550-4F31-A5C2-BD1018BB5625}"/>
              </a:ext>
            </a:extLst>
          </p:cNvPr>
          <p:cNvSpPr txBox="1">
            <a:spLocks noChangeArrowheads="1"/>
          </p:cNvSpPr>
          <p:nvPr/>
        </p:nvSpPr>
        <p:spPr bwMode="auto">
          <a:xfrm>
            <a:off x="515410" y="397748"/>
            <a:ext cx="8528050" cy="584775"/>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r>
              <a:rPr lang="en-NZ" altLang="zh-CN" dirty="0">
                <a:solidFill>
                  <a:schemeClr val="tx1"/>
                </a:solidFill>
                <a:latin typeface="Calibri" panose="020F0502020204030204" pitchFamily="34" charset="0"/>
                <a:cs typeface="Calibri" panose="020F0502020204030204" pitchFamily="34" charset="0"/>
              </a:rPr>
              <a:t>Today’s Plan</a:t>
            </a:r>
            <a:endParaRPr lang="en-US" altLang="zh-CN"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FE1DD975-9FBD-4AE0-8C37-4AA0EFF9F778}"/>
              </a:ext>
            </a:extLst>
          </p:cNvPr>
          <p:cNvSpPr/>
          <p:nvPr/>
        </p:nvSpPr>
        <p:spPr>
          <a:xfrm>
            <a:off x="551384" y="4094067"/>
            <a:ext cx="10841249" cy="523220"/>
          </a:xfrm>
          <a:prstGeom prst="rect">
            <a:avLst/>
          </a:prstGeom>
        </p:spPr>
        <p:txBody>
          <a:bodyPr wrap="square">
            <a:spAutoFit/>
          </a:bodyPr>
          <a:lstStyle/>
          <a:p>
            <a:r>
              <a:rPr lang="en-US" sz="2800" b="1" dirty="0">
                <a:latin typeface="Calibri" panose="020F0502020204030204" pitchFamily="34" charset="0"/>
                <a:cs typeface="Calibri" panose="020F0502020204030204" pitchFamily="34" charset="0"/>
              </a:rPr>
              <a:t>Learning Activity B:</a:t>
            </a:r>
            <a:r>
              <a:rPr lang="en-US" sz="2800" dirty="0">
                <a:latin typeface="Calibri" panose="020F0502020204030204" pitchFamily="34" charset="0"/>
                <a:cs typeface="Calibri" panose="020F0502020204030204" pitchFamily="34" charset="0"/>
              </a:rPr>
              <a:t> Real Exchange Rate</a:t>
            </a:r>
          </a:p>
        </p:txBody>
      </p:sp>
      <p:sp>
        <p:nvSpPr>
          <p:cNvPr id="6" name="Slide Number Placeholder 3">
            <a:extLst>
              <a:ext uri="{FF2B5EF4-FFF2-40B4-BE49-F238E27FC236}">
                <a16:creationId xmlns:a16="http://schemas.microsoft.com/office/drawing/2014/main" id="{B232C4E5-C7BB-446B-AB14-D0B382227FF4}"/>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7</a:t>
            </a:fld>
            <a:endParaRPr lang="en-US" dirty="0"/>
          </a:p>
        </p:txBody>
      </p:sp>
      <p:sp>
        <p:nvSpPr>
          <p:cNvPr id="9" name="Rectangle 8">
            <a:extLst>
              <a:ext uri="{FF2B5EF4-FFF2-40B4-BE49-F238E27FC236}">
                <a16:creationId xmlns:a16="http://schemas.microsoft.com/office/drawing/2014/main" id="{D87FE0F3-F4D8-4FFE-84C2-A748DBD6B9D6}"/>
              </a:ext>
            </a:extLst>
          </p:cNvPr>
          <p:cNvSpPr/>
          <p:nvPr/>
        </p:nvSpPr>
        <p:spPr>
          <a:xfrm>
            <a:off x="551384" y="5592804"/>
            <a:ext cx="11391710" cy="591059"/>
          </a:xfrm>
          <a:prstGeom prst="rect">
            <a:avLst/>
          </a:prstGeom>
        </p:spPr>
        <p:txBody>
          <a:bodyPr wrap="square">
            <a:spAutoFit/>
          </a:bodyPr>
          <a:lstStyle/>
          <a:p>
            <a:pPr>
              <a:lnSpc>
                <a:spcPct val="125000"/>
              </a:lnSpc>
            </a:pPr>
            <a:r>
              <a:rPr lang="en-US" sz="2800" b="1" dirty="0">
                <a:latin typeface="Calibri" panose="020F0502020204030204" pitchFamily="34" charset="0"/>
                <a:cs typeface="Calibri" panose="020F0502020204030204" pitchFamily="34" charset="0"/>
              </a:rPr>
              <a:t>Workshop Quiz</a:t>
            </a:r>
            <a:endParaRPr lang="en-US" sz="28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C8C8361B-EBFF-405C-8909-3B8121F64E03}"/>
              </a:ext>
            </a:extLst>
          </p:cNvPr>
          <p:cNvSpPr/>
          <p:nvPr/>
        </p:nvSpPr>
        <p:spPr>
          <a:xfrm>
            <a:off x="551384" y="1487335"/>
            <a:ext cx="11391710" cy="1631216"/>
          </a:xfrm>
          <a:prstGeom prst="rect">
            <a:avLst/>
          </a:prstGeom>
        </p:spPr>
        <p:txBody>
          <a:bodyPr wrap="square">
            <a:spAutoFit/>
          </a:bodyPr>
          <a:lstStyle/>
          <a:p>
            <a:r>
              <a:rPr lang="en-US" sz="2800" b="1" dirty="0">
                <a:solidFill>
                  <a:srgbClr val="7030A0"/>
                </a:solidFill>
                <a:latin typeface="Calibri" panose="020F0502020204030204" pitchFamily="34" charset="0"/>
                <a:cs typeface="Calibri" panose="020F0502020204030204" pitchFamily="34" charset="0"/>
              </a:rPr>
              <a:t>Learning Activity A: Nominal Exchange Rate</a:t>
            </a:r>
          </a:p>
          <a:p>
            <a:pPr marL="457200" indent="-457200">
              <a:buFont typeface="+mj-lt"/>
              <a:buAutoNum type="arabicPeriod"/>
            </a:pPr>
            <a:r>
              <a:rPr lang="en-US" sz="2400" dirty="0">
                <a:solidFill>
                  <a:srgbClr val="7030A0"/>
                </a:solidFill>
                <a:latin typeface="Calibri" panose="020F0502020204030204" pitchFamily="34" charset="0"/>
                <a:cs typeface="Calibri" panose="020F0502020204030204" pitchFamily="34" charset="0"/>
              </a:rPr>
              <a:t>How to determine the exchange rate? </a:t>
            </a:r>
          </a:p>
          <a:p>
            <a:pPr marL="457200" indent="-457200">
              <a:buFont typeface="+mj-lt"/>
              <a:buAutoNum type="arabicPeriod"/>
            </a:pPr>
            <a:r>
              <a:rPr lang="en-US" sz="2400" dirty="0">
                <a:solidFill>
                  <a:srgbClr val="7030A0"/>
                </a:solidFill>
                <a:latin typeface="Calibri" panose="020F0502020204030204" pitchFamily="34" charset="0"/>
                <a:cs typeface="Calibri" panose="020F0502020204030204" pitchFamily="34" charset="0"/>
              </a:rPr>
              <a:t>Discussion: An increase in foreign interest rates</a:t>
            </a:r>
          </a:p>
          <a:p>
            <a:pPr marL="457200" indent="-457200">
              <a:buFont typeface="+mj-lt"/>
              <a:buAutoNum type="arabicPeriod"/>
            </a:pPr>
            <a:r>
              <a:rPr lang="en-US" sz="2400" dirty="0">
                <a:solidFill>
                  <a:srgbClr val="7030A0"/>
                </a:solidFill>
                <a:latin typeface="Calibri" panose="020F0502020204030204" pitchFamily="34" charset="0"/>
                <a:cs typeface="Calibri" panose="020F0502020204030204" pitchFamily="34" charset="0"/>
              </a:rPr>
              <a:t>Discussion: Currency Manipulation</a:t>
            </a:r>
          </a:p>
        </p:txBody>
      </p:sp>
    </p:spTree>
    <p:extLst>
      <p:ext uri="{BB962C8B-B14F-4D97-AF65-F5344CB8AC3E}">
        <p14:creationId xmlns:p14="http://schemas.microsoft.com/office/powerpoint/2010/main" val="30499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B7696815-C31E-4FA1-A5C3-10EDF65D29CD}"/>
              </a:ext>
            </a:extLst>
          </p:cNvPr>
          <p:cNvSpPr txBox="1">
            <a:spLocks noChangeArrowheads="1"/>
          </p:cNvSpPr>
          <p:nvPr/>
        </p:nvSpPr>
        <p:spPr bwMode="auto">
          <a:xfrm>
            <a:off x="533400" y="251937"/>
            <a:ext cx="6781800"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A.  Nominal Exchange Rate</a:t>
            </a:r>
            <a:br>
              <a:rPr lang="en-US" sz="2800" dirty="0">
                <a:latin typeface="Calibri" panose="020F0502020204030204" pitchFamily="34" charset="0"/>
                <a:cs typeface="Calibri" panose="020F0502020204030204" pitchFamily="34" charset="0"/>
              </a:rPr>
            </a:br>
            <a:r>
              <a:rPr lang="en-US" sz="2800" dirty="0">
                <a:solidFill>
                  <a:srgbClr val="7030A0"/>
                </a:solidFill>
                <a:latin typeface="Calibri" panose="020F0502020204030204" pitchFamily="34" charset="0"/>
                <a:cs typeface="Calibri" panose="020F0502020204030204" pitchFamily="34" charset="0"/>
              </a:rPr>
              <a:t>Trade and International Prices</a:t>
            </a:r>
          </a:p>
        </p:txBody>
      </p:sp>
      <p:sp>
        <p:nvSpPr>
          <p:cNvPr id="2" name="Rectangle 1">
            <a:extLst>
              <a:ext uri="{FF2B5EF4-FFF2-40B4-BE49-F238E27FC236}">
                <a16:creationId xmlns:a16="http://schemas.microsoft.com/office/drawing/2014/main" id="{F3C06525-D32F-4C07-B301-27BFD9840CBD}"/>
              </a:ext>
            </a:extLst>
          </p:cNvPr>
          <p:cNvSpPr/>
          <p:nvPr/>
        </p:nvSpPr>
        <p:spPr>
          <a:xfrm>
            <a:off x="542925" y="1291087"/>
            <a:ext cx="11391899" cy="3970318"/>
          </a:xfrm>
          <a:prstGeom prst="rect">
            <a:avLst/>
          </a:prstGeom>
        </p:spPr>
        <p:txBody>
          <a:bodyPr wrap="square">
            <a:spAutoFit/>
          </a:bodyPr>
          <a:lstStyle/>
          <a:p>
            <a:pPr>
              <a:lnSpc>
                <a:spcPct val="90000"/>
              </a:lnSpc>
              <a:buClr>
                <a:schemeClr val="tx1"/>
              </a:buClr>
            </a:pPr>
            <a:r>
              <a:rPr lang="en-US" altLang="en-US" sz="2800" dirty="0"/>
              <a:t>International trade and investment are influenced by changes in international prices. </a:t>
            </a:r>
          </a:p>
          <a:p>
            <a:pPr marL="457200" indent="-457200">
              <a:lnSpc>
                <a:spcPct val="90000"/>
              </a:lnSpc>
              <a:buClr>
                <a:schemeClr val="tx1"/>
              </a:buClr>
              <a:buFont typeface="Arial" panose="020B0604020202020204" pitchFamily="34" charset="0"/>
              <a:buChar char="•"/>
            </a:pPr>
            <a:endParaRPr lang="en-US" altLang="en-US" sz="2800" dirty="0"/>
          </a:p>
          <a:p>
            <a:pPr marL="457200" indent="-457200">
              <a:lnSpc>
                <a:spcPct val="90000"/>
              </a:lnSpc>
              <a:buClr>
                <a:schemeClr val="tx1"/>
              </a:buClr>
              <a:buFont typeface="Arial" panose="020B0604020202020204" pitchFamily="34" charset="0"/>
              <a:buChar char="•"/>
            </a:pPr>
            <a:r>
              <a:rPr lang="en-US" altLang="en-US" sz="2800" dirty="0"/>
              <a:t>The two most important international prices are the </a:t>
            </a:r>
            <a:r>
              <a:rPr lang="en-US" altLang="en-US" sz="2800" b="1" i="1" dirty="0"/>
              <a:t>nominal exchange rate</a:t>
            </a:r>
            <a:r>
              <a:rPr lang="en-US" altLang="en-US" sz="2800" b="1" dirty="0"/>
              <a:t> </a:t>
            </a:r>
            <a:r>
              <a:rPr lang="en-US" altLang="en-US" sz="2800" dirty="0"/>
              <a:t>and the </a:t>
            </a:r>
            <a:r>
              <a:rPr lang="en-US" altLang="en-US" sz="2800" b="1" i="1" dirty="0"/>
              <a:t>real exchange rate</a:t>
            </a:r>
            <a:r>
              <a:rPr lang="en-US" altLang="en-US" sz="2800" b="1" dirty="0"/>
              <a:t>. </a:t>
            </a:r>
          </a:p>
          <a:p>
            <a:pPr marL="457200" indent="-457200">
              <a:lnSpc>
                <a:spcPct val="90000"/>
              </a:lnSpc>
              <a:buClr>
                <a:schemeClr val="tx1"/>
              </a:buClr>
              <a:buFont typeface="Arial" panose="020B0604020202020204" pitchFamily="34" charset="0"/>
              <a:buChar char="•"/>
            </a:pPr>
            <a:endParaRPr lang="en-US" altLang="en-US" sz="2800" b="1" dirty="0"/>
          </a:p>
          <a:p>
            <a:pPr marL="457200" indent="-457200">
              <a:lnSpc>
                <a:spcPct val="90000"/>
              </a:lnSpc>
              <a:buClr>
                <a:schemeClr val="tx1"/>
              </a:buClr>
              <a:buFont typeface="Arial" panose="020B0604020202020204" pitchFamily="34" charset="0"/>
              <a:buChar char="•"/>
            </a:pPr>
            <a:r>
              <a:rPr lang="en-US" altLang="en-US" sz="2800" dirty="0"/>
              <a:t>By watching webcast 8.2, you have learned the concepts and the tools related to these prices.</a:t>
            </a:r>
          </a:p>
          <a:p>
            <a:pPr marL="457200" indent="-457200">
              <a:lnSpc>
                <a:spcPct val="90000"/>
              </a:lnSpc>
              <a:buClr>
                <a:schemeClr val="tx1"/>
              </a:buClr>
              <a:buFont typeface="Arial" panose="020B0604020202020204" pitchFamily="34" charset="0"/>
              <a:buChar char="•"/>
            </a:pPr>
            <a:endParaRPr lang="en-US" altLang="en-US" sz="2800" dirty="0"/>
          </a:p>
          <a:p>
            <a:pPr marL="457200" indent="-457200">
              <a:lnSpc>
                <a:spcPct val="90000"/>
              </a:lnSpc>
              <a:buClr>
                <a:schemeClr val="tx1"/>
              </a:buClr>
              <a:buFont typeface="Arial" panose="020B0604020202020204" pitchFamily="34" charset="0"/>
              <a:buChar char="•"/>
            </a:pPr>
            <a:r>
              <a:rPr lang="en-US" altLang="en-US" sz="2800" dirty="0"/>
              <a:t>In the following, we will use these tools to </a:t>
            </a:r>
            <a:r>
              <a:rPr lang="en-US" altLang="en-US" sz="2800" dirty="0" err="1"/>
              <a:t>analyse</a:t>
            </a:r>
            <a:r>
              <a:rPr lang="en-US" altLang="en-US" sz="2800" dirty="0"/>
              <a:t> some scenarios.</a:t>
            </a:r>
            <a:endParaRPr lang="en-US" altLang="en-US" sz="2400" b="1" dirty="0"/>
          </a:p>
        </p:txBody>
      </p:sp>
      <p:sp>
        <p:nvSpPr>
          <p:cNvPr id="5" name="Slide Number Placeholder 3">
            <a:extLst>
              <a:ext uri="{FF2B5EF4-FFF2-40B4-BE49-F238E27FC236}">
                <a16:creationId xmlns:a16="http://schemas.microsoft.com/office/drawing/2014/main" id="{9FA3C47F-F261-4B87-8B5B-1246EF1249D4}"/>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8</a:t>
            </a:fld>
            <a:endParaRPr lang="en-US" dirty="0"/>
          </a:p>
        </p:txBody>
      </p:sp>
    </p:spTree>
    <p:extLst>
      <p:ext uri="{BB962C8B-B14F-4D97-AF65-F5344CB8AC3E}">
        <p14:creationId xmlns:p14="http://schemas.microsoft.com/office/powerpoint/2010/main" val="13384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1000"/>
                                        <p:tgtEl>
                                          <p:spTgt spid="2">
                                            <p:txEl>
                                              <p:pRg st="6" end="6"/>
                                            </p:txEl>
                                          </p:spTgt>
                                        </p:tgtEl>
                                      </p:cBhvr>
                                    </p:animEffect>
                                    <p:anim calcmode="lin" valueType="num">
                                      <p:cBhvr>
                                        <p:cTn id="2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FFEB3EE6-24D0-45A1-B481-4BD5B6F57549}"/>
              </a:ext>
            </a:extLst>
          </p:cNvPr>
          <p:cNvSpPr txBox="1">
            <a:spLocks noChangeArrowheads="1"/>
          </p:cNvSpPr>
          <p:nvPr/>
        </p:nvSpPr>
        <p:spPr bwMode="auto">
          <a:xfrm>
            <a:off x="533400" y="251937"/>
            <a:ext cx="11140786" cy="923330"/>
          </a:xfrm>
          <a:prstGeom prst="rect">
            <a:avLst/>
          </a:prstGeom>
          <a:noFill/>
          <a:ln w="9525" algn="ctr">
            <a:noFill/>
            <a:miter lim="800000"/>
            <a:headEnd/>
            <a:tailEnd/>
          </a:ln>
        </p:spPr>
        <p:txBody>
          <a:bodyPr wrap="square">
            <a:spAutoFit/>
          </a:bodyPr>
          <a:lstStyle>
            <a:defPPr>
              <a:defRPr lang="en-US"/>
            </a:defPPr>
            <a:lvl1pPr>
              <a:spcBef>
                <a:spcPct val="50000"/>
              </a:spcBef>
              <a:defRPr sz="3200" b="1">
                <a:solidFill>
                  <a:srgbClr val="0070C0"/>
                </a:solidFill>
                <a:latin typeface="+mn-lt"/>
              </a:defRPr>
            </a:lvl1pPr>
          </a:lstStyle>
          <a:p>
            <a:pPr>
              <a:lnSpc>
                <a:spcPct val="90000"/>
              </a:lnSpc>
              <a:buClr>
                <a:srgbClr val="F09A0E"/>
              </a:buClr>
            </a:pPr>
            <a:r>
              <a:rPr lang="en-US" dirty="0">
                <a:solidFill>
                  <a:schemeClr val="tx1"/>
                </a:solidFill>
                <a:latin typeface="Calibri" panose="020F0502020204030204" pitchFamily="34" charset="0"/>
                <a:cs typeface="Calibri" panose="020F0502020204030204" pitchFamily="34" charset="0"/>
              </a:rPr>
              <a:t>A.  Nominal Exchange Rate</a:t>
            </a:r>
            <a:br>
              <a:rPr lang="en-US" sz="4400" dirty="0">
                <a:latin typeface="Calibri" panose="020F0502020204030204" pitchFamily="34" charset="0"/>
                <a:cs typeface="Calibri" panose="020F0502020204030204" pitchFamily="34" charset="0"/>
              </a:rPr>
            </a:br>
            <a:r>
              <a:rPr lang="en-US" altLang="en-US" sz="2800" dirty="0">
                <a:solidFill>
                  <a:srgbClr val="7030A0"/>
                </a:solidFill>
              </a:rPr>
              <a:t>1.   </a:t>
            </a:r>
            <a:r>
              <a:rPr lang="en-US" sz="2800" dirty="0">
                <a:solidFill>
                  <a:srgbClr val="7030A0"/>
                </a:solidFill>
                <a:latin typeface="Calibri" panose="020F0502020204030204" pitchFamily="34" charset="0"/>
                <a:cs typeface="Calibri" panose="020F0502020204030204" pitchFamily="34" charset="0"/>
              </a:rPr>
              <a:t>How to determine the exchange rate?</a:t>
            </a:r>
            <a:endParaRPr lang="en-US" sz="2800" dirty="0">
              <a:solidFill>
                <a:srgbClr val="7030A0"/>
              </a:solidFill>
            </a:endParaRPr>
          </a:p>
        </p:txBody>
      </p:sp>
      <p:sp>
        <p:nvSpPr>
          <p:cNvPr id="9" name="Rectangle 8">
            <a:extLst>
              <a:ext uri="{FF2B5EF4-FFF2-40B4-BE49-F238E27FC236}">
                <a16:creationId xmlns:a16="http://schemas.microsoft.com/office/drawing/2014/main" id="{752A4C51-F0F6-47EE-881E-FA5E5068DAD4}"/>
              </a:ext>
            </a:extLst>
          </p:cNvPr>
          <p:cNvSpPr/>
          <p:nvPr/>
        </p:nvSpPr>
        <p:spPr>
          <a:xfrm>
            <a:off x="485319" y="4001649"/>
            <a:ext cx="11140786" cy="2092881"/>
          </a:xfrm>
          <a:prstGeom prst="rect">
            <a:avLst/>
          </a:prstGeom>
        </p:spPr>
        <p:txBody>
          <a:bodyPr wrap="square">
            <a:spAutoFit/>
          </a:bodyPr>
          <a:lstStyle/>
          <a:p>
            <a:pPr>
              <a:buClr>
                <a:srgbClr val="CC3300"/>
              </a:buClr>
            </a:pPr>
            <a:r>
              <a:rPr lang="en-US" altLang="en-US" sz="2600" b="1" i="1" dirty="0">
                <a:solidFill>
                  <a:schemeClr val="accent6">
                    <a:lumMod val="50000"/>
                  </a:schemeClr>
                </a:solidFill>
              </a:rPr>
              <a:t>Demand curve for the dollar </a:t>
            </a:r>
            <a:r>
              <a:rPr lang="en-US" altLang="en-US" sz="2600" dirty="0"/>
              <a:t>shows how many units of the currency </a:t>
            </a:r>
            <a:r>
              <a:rPr lang="en-US" altLang="en-US" sz="2600" b="1" dirty="0"/>
              <a:t>individuals would like to hold </a:t>
            </a:r>
            <a:r>
              <a:rPr lang="en-US" altLang="en-US" sz="2600" dirty="0"/>
              <a:t>at various exchange rates. It is </a:t>
            </a:r>
            <a:r>
              <a:rPr lang="en-US" altLang="en-US" sz="2600" b="1" dirty="0">
                <a:solidFill>
                  <a:schemeClr val="accent6">
                    <a:lumMod val="50000"/>
                  </a:schemeClr>
                </a:solidFill>
              </a:rPr>
              <a:t>downward</a:t>
            </a:r>
            <a:r>
              <a:rPr lang="en-US" altLang="en-US" sz="2600" dirty="0"/>
              <a:t> sloping.</a:t>
            </a:r>
          </a:p>
          <a:p>
            <a:pPr>
              <a:buClr>
                <a:srgbClr val="CC3300"/>
              </a:buClr>
            </a:pPr>
            <a:endParaRPr lang="en-US" altLang="en-US" sz="2600" b="1" i="1" dirty="0">
              <a:solidFill>
                <a:srgbClr val="0070C0"/>
              </a:solidFill>
            </a:endParaRPr>
          </a:p>
          <a:p>
            <a:pPr>
              <a:buClr>
                <a:srgbClr val="CC3300"/>
              </a:buClr>
            </a:pPr>
            <a:r>
              <a:rPr lang="en-US" altLang="en-US" sz="2600" b="1" i="1" dirty="0">
                <a:solidFill>
                  <a:srgbClr val="0070C0"/>
                </a:solidFill>
              </a:rPr>
              <a:t>Supply curve for the dollar </a:t>
            </a:r>
            <a:r>
              <a:rPr lang="en-US" altLang="en-US" sz="2600" dirty="0"/>
              <a:t>shows how many units of the currency </a:t>
            </a:r>
            <a:r>
              <a:rPr lang="en-US" altLang="en-US" sz="2600" b="1" dirty="0"/>
              <a:t>deposits are available for individuals </a:t>
            </a:r>
            <a:r>
              <a:rPr lang="en-US" altLang="en-US" sz="2600" dirty="0"/>
              <a:t>to hold at various exchange rates.  It is </a:t>
            </a:r>
            <a:r>
              <a:rPr lang="en-US" altLang="en-US" sz="2600" b="1" dirty="0">
                <a:solidFill>
                  <a:srgbClr val="0070C0"/>
                </a:solidFill>
              </a:rPr>
              <a:t>upward</a:t>
            </a:r>
            <a:r>
              <a:rPr lang="en-US" altLang="en-US" sz="2600" dirty="0"/>
              <a:t> sloping.</a:t>
            </a:r>
          </a:p>
        </p:txBody>
      </p:sp>
      <p:sp>
        <p:nvSpPr>
          <p:cNvPr id="8" name="Slide Number Placeholder 3">
            <a:extLst>
              <a:ext uri="{FF2B5EF4-FFF2-40B4-BE49-F238E27FC236}">
                <a16:creationId xmlns:a16="http://schemas.microsoft.com/office/drawing/2014/main" id="{54377353-6207-4A7E-9DFE-301ECD3ECD1A}"/>
              </a:ext>
            </a:extLst>
          </p:cNvPr>
          <p:cNvSpPr>
            <a:spLocks noGrp="1"/>
          </p:cNvSpPr>
          <p:nvPr>
            <p:ph type="sldNum" sz="quarter" idx="11"/>
          </p:nvPr>
        </p:nvSpPr>
        <p:spPr>
          <a:xfrm>
            <a:off x="11543044" y="6496949"/>
            <a:ext cx="600875" cy="355951"/>
          </a:xfrm>
        </p:spPr>
        <p:txBody>
          <a:bodyPr/>
          <a:lstStyle/>
          <a:p>
            <a:fld id="{218B9C4F-B695-C54C-924B-61748EE6A7C5}" type="slidenum">
              <a:rPr lang="en-US" smtClean="0"/>
              <a:pPr/>
              <a:t>9</a:t>
            </a:fld>
            <a:endParaRPr lang="en-US" dirty="0"/>
          </a:p>
        </p:txBody>
      </p:sp>
      <p:sp>
        <p:nvSpPr>
          <p:cNvPr id="4" name="Rectangle 3">
            <a:extLst>
              <a:ext uri="{FF2B5EF4-FFF2-40B4-BE49-F238E27FC236}">
                <a16:creationId xmlns:a16="http://schemas.microsoft.com/office/drawing/2014/main" id="{1FED2E02-FE81-4945-8E70-54169C9E3AF3}"/>
              </a:ext>
            </a:extLst>
          </p:cNvPr>
          <p:cNvSpPr/>
          <p:nvPr/>
        </p:nvSpPr>
        <p:spPr>
          <a:xfrm>
            <a:off x="533400" y="1485646"/>
            <a:ext cx="11410950" cy="1782026"/>
          </a:xfrm>
          <a:prstGeom prst="rect">
            <a:avLst/>
          </a:prstGeom>
        </p:spPr>
        <p:txBody>
          <a:bodyPr wrap="square">
            <a:spAutoFit/>
          </a:bodyPr>
          <a:lstStyle/>
          <a:p>
            <a:pPr>
              <a:lnSpc>
                <a:spcPct val="90000"/>
              </a:lnSpc>
              <a:buClr>
                <a:schemeClr val="tx1"/>
              </a:buClr>
            </a:pPr>
            <a:r>
              <a:rPr lang="en-US" altLang="en-US" sz="2600" dirty="0"/>
              <a:t>Suppose you buy one British pound (GBP) with two NZ dollar (NZD) at ANZ bank. Let us define the nominal exchange rate as </a:t>
            </a:r>
            <a:r>
              <a:rPr lang="en-US" altLang="en-US" sz="2600" b="1" dirty="0"/>
              <a:t>One NZD </a:t>
            </a:r>
            <a:r>
              <a:rPr lang="en-US" altLang="en-US" sz="2600" dirty="0"/>
              <a:t>trades for 1/2 GBP, </a:t>
            </a:r>
            <a:r>
              <a:rPr lang="en-US" altLang="en-US" sz="2600" b="1" dirty="0">
                <a:solidFill>
                  <a:srgbClr val="0070C0"/>
                </a:solidFill>
              </a:rPr>
              <a:t>e = ½</a:t>
            </a:r>
          </a:p>
          <a:p>
            <a:pPr marL="457200" indent="-457200">
              <a:lnSpc>
                <a:spcPct val="90000"/>
              </a:lnSpc>
              <a:buClr>
                <a:schemeClr val="tx1"/>
              </a:buClr>
              <a:buFont typeface="Arial" panose="020B0604020202020204" pitchFamily="34" charset="0"/>
              <a:buChar char="•"/>
            </a:pPr>
            <a:endParaRPr lang="en-US" altLang="en-US" dirty="0"/>
          </a:p>
          <a:p>
            <a:pPr marL="457200" indent="-457200">
              <a:lnSpc>
                <a:spcPct val="90000"/>
              </a:lnSpc>
              <a:buClr>
                <a:schemeClr val="tx1"/>
              </a:buClr>
              <a:buFont typeface="Arial" panose="020B0604020202020204" pitchFamily="34" charset="0"/>
              <a:buChar char="•"/>
            </a:pPr>
            <a:r>
              <a:rPr lang="en-US" altLang="en-US" sz="2600" dirty="0"/>
              <a:t>If one NZ dollar buys </a:t>
            </a:r>
            <a:r>
              <a:rPr lang="en-US" altLang="en-US" sz="2600" b="1" dirty="0">
                <a:solidFill>
                  <a:srgbClr val="7030A0"/>
                </a:solidFill>
              </a:rPr>
              <a:t>more</a:t>
            </a:r>
            <a:r>
              <a:rPr lang="en-US" altLang="en-US" sz="2600" dirty="0"/>
              <a:t> (</a:t>
            </a:r>
            <a:r>
              <a:rPr lang="en-US" altLang="en-US" sz="2600" b="1" dirty="0">
                <a:solidFill>
                  <a:schemeClr val="accent6">
                    <a:lumMod val="50000"/>
                  </a:schemeClr>
                </a:solidFill>
              </a:rPr>
              <a:t>less</a:t>
            </a:r>
            <a:r>
              <a:rPr lang="en-US" altLang="en-US" sz="2600" dirty="0"/>
              <a:t>) foreign currency, there is a nominal </a:t>
            </a:r>
            <a:r>
              <a:rPr lang="en-US" altLang="en-US" sz="2600" b="1" dirty="0">
                <a:solidFill>
                  <a:srgbClr val="7030A0"/>
                </a:solidFill>
              </a:rPr>
              <a:t>appreciation</a:t>
            </a:r>
            <a:r>
              <a:rPr lang="en-US" altLang="en-US" sz="2600" dirty="0"/>
              <a:t> (</a:t>
            </a:r>
            <a:r>
              <a:rPr lang="en-US" altLang="en-US" sz="2600" b="1" dirty="0">
                <a:solidFill>
                  <a:schemeClr val="accent6">
                    <a:lumMod val="50000"/>
                  </a:schemeClr>
                </a:solidFill>
              </a:rPr>
              <a:t>depreciation</a:t>
            </a:r>
            <a:r>
              <a:rPr lang="en-US" altLang="en-US" sz="2600" dirty="0"/>
              <a:t>) of the dollar, as shown by a </a:t>
            </a:r>
            <a:r>
              <a:rPr lang="en-US" altLang="en-US" sz="2600" b="1" dirty="0">
                <a:solidFill>
                  <a:srgbClr val="7030A0"/>
                </a:solidFill>
              </a:rPr>
              <a:t>rise</a:t>
            </a:r>
            <a:r>
              <a:rPr lang="en-US" altLang="en-US" sz="2600" dirty="0"/>
              <a:t> (</a:t>
            </a:r>
            <a:r>
              <a:rPr lang="en-US" altLang="en-US" sz="2600" b="1" dirty="0">
                <a:solidFill>
                  <a:schemeClr val="accent6">
                    <a:lumMod val="50000"/>
                  </a:schemeClr>
                </a:solidFill>
              </a:rPr>
              <a:t>fall</a:t>
            </a:r>
            <a:r>
              <a:rPr lang="en-US" altLang="en-US" sz="2600" dirty="0"/>
              <a:t>) in </a:t>
            </a:r>
            <a:r>
              <a:rPr lang="en-US" altLang="en-US" sz="2600" b="1" dirty="0">
                <a:solidFill>
                  <a:srgbClr val="0070C0"/>
                </a:solidFill>
              </a:rPr>
              <a:t>e. </a:t>
            </a:r>
            <a:endParaRPr lang="en-US" altLang="en-US" sz="2600" b="1" dirty="0">
              <a:solidFill>
                <a:srgbClr val="474A81"/>
              </a:solidFill>
            </a:endParaRPr>
          </a:p>
        </p:txBody>
      </p:sp>
    </p:spTree>
    <p:extLst>
      <p:ext uri="{BB962C8B-B14F-4D97-AF65-F5344CB8AC3E}">
        <p14:creationId xmlns:p14="http://schemas.microsoft.com/office/powerpoint/2010/main" val="93024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4396</TotalTime>
  <Words>3581</Words>
  <Application>Microsoft Office PowerPoint</Application>
  <PresentationFormat>Widescreen</PresentationFormat>
  <Paragraphs>442</Paragraphs>
  <Slides>47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vt:lpstr>
      <vt:lpstr>Calibri</vt:lpstr>
      <vt:lpstr>Calibri Light</vt:lpstr>
      <vt:lpstr>Cambria Math</vt:lpstr>
      <vt:lpstr>Gill Sans MT</vt:lpstr>
      <vt:lpstr>Tahoma</vt:lpstr>
      <vt:lpstr>Verdana</vt:lpstr>
      <vt:lpstr>Wingdings</vt:lpstr>
      <vt:lpstr>Custom Design</vt:lpstr>
      <vt:lpstr>1_Custom Design</vt:lpstr>
      <vt:lpstr>BUSINESS 115 – Economics, Markets and Law Week 8: Understanding Global Economic Linkages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Tenreiro</dc:creator>
  <cp:lastModifiedBy>Ananish Chaudhuri</cp:lastModifiedBy>
  <cp:revision>994</cp:revision>
  <cp:lastPrinted>2021-04-03T23:07:43Z</cp:lastPrinted>
  <dcterms:created xsi:type="dcterms:W3CDTF">2015-05-10T23:22:16Z</dcterms:created>
  <dcterms:modified xsi:type="dcterms:W3CDTF">2021-05-14T00:59:55Z</dcterms:modified>
</cp:coreProperties>
</file>